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66" r:id="rId4"/>
    <p:sldId id="258" r:id="rId5"/>
    <p:sldId id="259" r:id="rId6"/>
    <p:sldId id="260" r:id="rId7"/>
    <p:sldId id="261" r:id="rId8"/>
    <p:sldId id="268" r:id="rId9"/>
    <p:sldId id="267" r:id="rId10"/>
    <p:sldId id="269" r:id="rId11"/>
    <p:sldId id="270" r:id="rId12"/>
    <p:sldId id="271" r:id="rId13"/>
    <p:sldId id="272" r:id="rId14"/>
    <p:sldId id="262" r:id="rId15"/>
    <p:sldId id="263" r:id="rId16"/>
    <p:sldId id="265" r:id="rId17"/>
    <p:sldId id="273" r:id="rId18"/>
    <p:sldId id="264" r:id="rId19"/>
    <p:sldId id="274" r:id="rId20"/>
    <p:sldId id="275" r:id="rId21"/>
  </p:sldIdLst>
  <p:sldSz cx="14630400" cy="8229600"/>
  <p:notesSz cx="8229600" cy="14630400"/>
  <p:embeddedFontLst>
    <p:embeddedFont>
      <p:font typeface="Montserrat" panose="00000500000000000000" pitchFamily="2" charset="0"/>
      <p:regular r:id="rId23"/>
      <p:bold r:id="rId24"/>
      <p:italic r:id="rId25"/>
      <p:boldItalic r:id="rId26"/>
    </p:embeddedFont>
    <p:embeddedFont>
      <p:font typeface="Montserrat Bold" panose="00000800000000000000" charset="0"/>
      <p:bold r:id="rId27"/>
    </p:embeddedFont>
    <p:embeddedFont>
      <p:font typeface="Source Sans Pro" panose="020B0503030403020204" pitchFamily="34" charset="0"/>
      <p:regular r:id="rId28"/>
      <p:bold r:id="rId29"/>
      <p:italic r:id="rId30"/>
      <p:boldItalic r:id="rId31"/>
    </p:embeddedFont>
  </p:embeddedFontLst>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22" autoAdjust="0"/>
    <p:restoredTop sz="94610"/>
  </p:normalViewPr>
  <p:slideViewPr>
    <p:cSldViewPr snapToGrid="0" snapToObjects="1">
      <p:cViewPr varScale="1">
        <p:scale>
          <a:sx n="85" d="100"/>
          <a:sy n="85" d="100"/>
        </p:scale>
        <p:origin x="68"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657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78F00-EB6D-9773-60CA-4FBF87029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DF7518-FDA5-99A1-009E-E20D10F3C7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8634F3-8CDC-5400-CE56-EEE3B09605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D77739-F375-4754-4F88-B20F8CD4A147}"/>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739301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814EC-CE92-3FF8-DE62-CE93A55B8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14511-A938-639E-0C16-FFC3DFB900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2F377D-FA75-CBF8-60D5-965A258C43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11A590-C14B-3ECE-1ECB-F461A18FC49C}"/>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371084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6FB9E-E286-F786-31DE-294028E704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EA57B-36CC-C8BD-95B0-CBA040270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22DE6-6085-1B0C-FA82-54A061EC18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DA888D-C329-E5C3-7B54-DBFA65AB7333}"/>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872769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35679-C85A-BAD0-3AA1-4E60AA8D1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0893A-D49D-5036-72C7-568437C31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0649FC-8E45-77A8-83F8-697BFF3396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948700-8C26-D5A1-FC5D-2A00743FF425}"/>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87203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145/3471621.3471841"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hyperlink" Target="http://arxiv.org/abs/2406.05590" TargetMode="External"/><Relationship Id="rId4" Type="http://schemas.openxmlformats.org/officeDocument/2006/relationships/hyperlink" Target="https://doi.org/10.1109/ISCISC53448.2021.9720473"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6643" y="768191"/>
            <a:ext cx="7610713" cy="3434715"/>
          </a:xfrm>
          <a:prstGeom prst="rect">
            <a:avLst/>
          </a:prstGeom>
          <a:noFill/>
          <a:ln/>
        </p:spPr>
        <p:txBody>
          <a:bodyPr wrap="square" lIns="0" tIns="0" rIns="0" bIns="0" rtlCol="0" anchor="t"/>
          <a:lstStyle/>
          <a:p>
            <a:pPr marL="0" indent="0">
              <a:lnSpc>
                <a:spcPts val="6750"/>
              </a:lnSpc>
              <a:buNone/>
            </a:pPr>
            <a:r>
              <a:rPr lang="en-US" sz="5400" b="1" kern="0" spc="-54" dirty="0">
                <a:solidFill>
                  <a:srgbClr val="000000"/>
                </a:solidFill>
                <a:latin typeface="Montserrat Bold" pitchFamily="34" charset="0"/>
                <a:ea typeface="Montserrat Bold" pitchFamily="34" charset="-122"/>
                <a:cs typeface="Montserrat Bold" pitchFamily="34" charset="-120"/>
              </a:rPr>
              <a:t>AI-Powered Offensive Attack Training: Insights and Challenges</a:t>
            </a:r>
            <a:endParaRPr lang="en-US" sz="5400" dirty="0"/>
          </a:p>
        </p:txBody>
      </p:sp>
      <p:sp>
        <p:nvSpPr>
          <p:cNvPr id="4" name="Text 1"/>
          <p:cNvSpPr/>
          <p:nvPr/>
        </p:nvSpPr>
        <p:spPr>
          <a:xfrm>
            <a:off x="766643" y="4531400"/>
            <a:ext cx="7610713" cy="2300288"/>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Source Sans Pro" pitchFamily="34" charset="0"/>
                <a:ea typeface="Source Sans Pro" pitchFamily="34" charset="-122"/>
                <a:cs typeface="Source Sans Pro" pitchFamily="34" charset="-120"/>
              </a:rPr>
              <a:t>In the evolving landscape of cybersecurity, artificial intelligence is being leveraged not just for defense, but also to test and improve offensive capabilities. This presentation explores an innovative approach to brute force attack testing using AI agents in various simulated environments. We'll delve into the testing setups, agent behaviors, key findings, and the implications for future cybersecurity practices. By pushing the boundaries of AI in penetration testing, we aim to uncover both the potential and limitations of these advanced techniques in real-world scenarios.</a:t>
            </a:r>
            <a:endParaRPr lang="en-US" sz="1700" dirty="0"/>
          </a:p>
        </p:txBody>
      </p:sp>
      <p:sp>
        <p:nvSpPr>
          <p:cNvPr id="5" name="Shape 2"/>
          <p:cNvSpPr/>
          <p:nvPr/>
        </p:nvSpPr>
        <p:spPr>
          <a:xfrm>
            <a:off x="766643" y="7094458"/>
            <a:ext cx="350401" cy="350401"/>
          </a:xfrm>
          <a:prstGeom prst="roundRect">
            <a:avLst>
              <a:gd name="adj" fmla="val 26093206"/>
            </a:avLst>
          </a:prstGeom>
          <a:noFill/>
          <a:ln w="7620">
            <a:solidFill>
              <a:srgbClr val="FFFFFF"/>
            </a:solidFill>
            <a:prstDash val="solid"/>
          </a:ln>
        </p:spPr>
        <p:txBody>
          <a:bodyPr/>
          <a:lstStyle/>
          <a:p>
            <a:endParaRPr lang="es-MX"/>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D633-1D91-DF9E-7D60-0612BF87047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6244B31-476A-61DD-1D07-8DCBD9714668}"/>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2 – Network protection</a:t>
            </a:r>
            <a:endParaRPr lang="en-US" sz="3600" dirty="0"/>
          </a:p>
        </p:txBody>
      </p:sp>
      <p:sp>
        <p:nvSpPr>
          <p:cNvPr id="5" name="Text 6">
            <a:extLst>
              <a:ext uri="{FF2B5EF4-FFF2-40B4-BE49-F238E27FC236}">
                <a16:creationId xmlns:a16="http://schemas.microsoft.com/office/drawing/2014/main" id="{3B21442C-3780-F4DF-8917-55CB5CC8C4F9}"/>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Still penalizing different strategies than doing an attempt. Heavily penalize blocks</a:t>
            </a:r>
          </a:p>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After 70k rounds, it starts getting the idea that need to change strategy from time to time</a:t>
            </a:r>
          </a:p>
        </p:txBody>
      </p:sp>
      <p:pic>
        <p:nvPicPr>
          <p:cNvPr id="4" name="Picture 3" descr="A graph on a black background&#10;&#10;Description automatically generated">
            <a:extLst>
              <a:ext uri="{FF2B5EF4-FFF2-40B4-BE49-F238E27FC236}">
                <a16:creationId xmlns:a16="http://schemas.microsoft.com/office/drawing/2014/main" id="{3FD36481-4946-FC55-0DD7-27910CA0C0E7}"/>
              </a:ext>
            </a:extLst>
          </p:cNvPr>
          <p:cNvPicPr>
            <a:picLocks noChangeAspect="1"/>
          </p:cNvPicPr>
          <p:nvPr/>
        </p:nvPicPr>
        <p:blipFill>
          <a:blip r:embed="rId2"/>
          <a:stretch>
            <a:fillRect/>
          </a:stretch>
        </p:blipFill>
        <p:spPr>
          <a:xfrm>
            <a:off x="470532" y="1723691"/>
            <a:ext cx="13689335" cy="4782217"/>
          </a:xfrm>
          <a:prstGeom prst="rect">
            <a:avLst/>
          </a:prstGeom>
        </p:spPr>
      </p:pic>
    </p:spTree>
    <p:extLst>
      <p:ext uri="{BB962C8B-B14F-4D97-AF65-F5344CB8AC3E}">
        <p14:creationId xmlns:p14="http://schemas.microsoft.com/office/powerpoint/2010/main" val="1282707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F3842-1872-0064-C3B0-5C346886D82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C7BB126-917E-0223-37A6-990E457FB377}"/>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3 – No Network protection</a:t>
            </a:r>
            <a:endParaRPr lang="en-US" sz="3600" dirty="0"/>
          </a:p>
        </p:txBody>
      </p:sp>
      <p:sp>
        <p:nvSpPr>
          <p:cNvPr id="5" name="Text 6">
            <a:extLst>
              <a:ext uri="{FF2B5EF4-FFF2-40B4-BE49-F238E27FC236}">
                <a16:creationId xmlns:a16="http://schemas.microsoft.com/office/drawing/2014/main" id="{66EE6A5D-49EE-E557-A9F4-C12EB248015A}"/>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Ai can’t deal with non-session based blocking… It improves slightly with time but still…</a:t>
            </a:r>
          </a:p>
        </p:txBody>
      </p:sp>
      <p:pic>
        <p:nvPicPr>
          <p:cNvPr id="6" name="Picture 5" descr="Screens screenshot of a computer&#10;&#10;Description automatically generated">
            <a:extLst>
              <a:ext uri="{FF2B5EF4-FFF2-40B4-BE49-F238E27FC236}">
                <a16:creationId xmlns:a16="http://schemas.microsoft.com/office/drawing/2014/main" id="{79B5DD5E-61ED-0B40-66BE-50FD5EC5572A}"/>
              </a:ext>
            </a:extLst>
          </p:cNvPr>
          <p:cNvPicPr>
            <a:picLocks noChangeAspect="1"/>
          </p:cNvPicPr>
          <p:nvPr/>
        </p:nvPicPr>
        <p:blipFill>
          <a:blip r:embed="rId2"/>
          <a:stretch>
            <a:fillRect/>
          </a:stretch>
        </p:blipFill>
        <p:spPr>
          <a:xfrm>
            <a:off x="0" y="2159026"/>
            <a:ext cx="14630400" cy="3911547"/>
          </a:xfrm>
          <a:prstGeom prst="rect">
            <a:avLst/>
          </a:prstGeom>
        </p:spPr>
      </p:pic>
    </p:spTree>
    <p:extLst>
      <p:ext uri="{BB962C8B-B14F-4D97-AF65-F5344CB8AC3E}">
        <p14:creationId xmlns:p14="http://schemas.microsoft.com/office/powerpoint/2010/main" val="1137790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54BEE-A1ED-7D1C-DD14-A3511FC99E8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A144E0F-BDB3-7669-29FF-D02374D3E09E}"/>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3 – No Network protection</a:t>
            </a:r>
            <a:endParaRPr lang="en-US" sz="3600" dirty="0"/>
          </a:p>
        </p:txBody>
      </p:sp>
      <p:sp>
        <p:nvSpPr>
          <p:cNvPr id="5" name="Text 6">
            <a:extLst>
              <a:ext uri="{FF2B5EF4-FFF2-40B4-BE49-F238E27FC236}">
                <a16:creationId xmlns:a16="http://schemas.microsoft.com/office/drawing/2014/main" id="{3EAA342B-F2FB-44BF-3B01-44F14F6BF32A}"/>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As you can see, at some time (when it guess the user/password) it feels everything is ok.</a:t>
            </a:r>
          </a:p>
          <a:p>
            <a:pPr marL="0" indent="0" algn="l">
              <a:lnSpc>
                <a:spcPts val="2100"/>
              </a:lnSpc>
              <a:buNone/>
            </a:pPr>
            <a:endParaRPr lang="en-US" sz="1400" dirty="0">
              <a:solidFill>
                <a:srgbClr val="3D3838"/>
              </a:solidFill>
              <a:latin typeface="Source Sans Pro" pitchFamily="34" charset="0"/>
              <a:ea typeface="Source Sans Pro" pitchFamily="34" charset="-122"/>
              <a:cs typeface="Source Sans Pro" pitchFamily="34" charset="-120"/>
            </a:endParaRPr>
          </a:p>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What to improve: Nothing, using AI in this environment is </a:t>
            </a:r>
            <a:r>
              <a:rPr lang="en-US" sz="1400" dirty="0" err="1">
                <a:solidFill>
                  <a:srgbClr val="3D3838"/>
                </a:solidFill>
                <a:latin typeface="Source Sans Pro" pitchFamily="34" charset="0"/>
                <a:ea typeface="Source Sans Pro" pitchFamily="34" charset="-122"/>
                <a:cs typeface="Source Sans Pro" pitchFamily="34" charset="-120"/>
              </a:rPr>
              <a:t>uselss</a:t>
            </a:r>
            <a:endParaRPr lang="en-US" sz="1400" dirty="0">
              <a:solidFill>
                <a:srgbClr val="3D3838"/>
              </a:solidFill>
              <a:latin typeface="Source Sans Pro" pitchFamily="34" charset="0"/>
              <a:ea typeface="Source Sans Pro" pitchFamily="34" charset="-122"/>
              <a:cs typeface="Source Sans Pro" pitchFamily="34" charset="-120"/>
            </a:endParaRPr>
          </a:p>
        </p:txBody>
      </p:sp>
      <p:pic>
        <p:nvPicPr>
          <p:cNvPr id="4" name="Picture 3" descr="A graph on a black background&#10;&#10;Description automatically generated">
            <a:extLst>
              <a:ext uri="{FF2B5EF4-FFF2-40B4-BE49-F238E27FC236}">
                <a16:creationId xmlns:a16="http://schemas.microsoft.com/office/drawing/2014/main" id="{2D57465A-8BA3-E1BE-19A6-A594EA01372A}"/>
              </a:ext>
            </a:extLst>
          </p:cNvPr>
          <p:cNvPicPr>
            <a:picLocks noChangeAspect="1"/>
          </p:cNvPicPr>
          <p:nvPr/>
        </p:nvPicPr>
        <p:blipFill>
          <a:blip r:embed="rId2"/>
          <a:stretch>
            <a:fillRect/>
          </a:stretch>
        </p:blipFill>
        <p:spPr>
          <a:xfrm>
            <a:off x="399085" y="1685586"/>
            <a:ext cx="13832230" cy="4858428"/>
          </a:xfrm>
          <a:prstGeom prst="rect">
            <a:avLst/>
          </a:prstGeom>
        </p:spPr>
      </p:pic>
    </p:spTree>
    <p:extLst>
      <p:ext uri="{BB962C8B-B14F-4D97-AF65-F5344CB8AC3E}">
        <p14:creationId xmlns:p14="http://schemas.microsoft.com/office/powerpoint/2010/main" val="956951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CD27F-5370-6221-0514-C17274CC259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6D71CD6-335A-FAA0-659B-F7BA0526BA90}"/>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FTP – Network protection</a:t>
            </a:r>
            <a:endParaRPr lang="en-US" sz="3600" dirty="0"/>
          </a:p>
        </p:txBody>
      </p:sp>
      <p:sp>
        <p:nvSpPr>
          <p:cNvPr id="5" name="Text 6">
            <a:extLst>
              <a:ext uri="{FF2B5EF4-FFF2-40B4-BE49-F238E27FC236}">
                <a16:creationId xmlns:a16="http://schemas.microsoft.com/office/drawing/2014/main" id="{F907CDEF-8601-0862-33D9-A94783B49376}"/>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Network protection is not a great deal with the selected strategies</a:t>
            </a:r>
          </a:p>
          <a:p>
            <a:pPr marL="0" indent="0" algn="l">
              <a:lnSpc>
                <a:spcPts val="2100"/>
              </a:lnSpc>
              <a:buNone/>
            </a:pPr>
            <a:endParaRPr lang="en-US" sz="1400" dirty="0">
              <a:solidFill>
                <a:srgbClr val="3D3838"/>
              </a:solidFill>
              <a:latin typeface="Source Sans Pro" pitchFamily="34" charset="0"/>
              <a:ea typeface="Source Sans Pro" pitchFamily="34" charset="-122"/>
              <a:cs typeface="Source Sans Pro" pitchFamily="34" charset="-120"/>
            </a:endParaRPr>
          </a:p>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What to improve: It works! Are there any specific rules for other protocols?</a:t>
            </a:r>
          </a:p>
        </p:txBody>
      </p:sp>
      <p:pic>
        <p:nvPicPr>
          <p:cNvPr id="6" name="Picture 5" descr="A graph on a black background&#10;&#10;Description automatically generated">
            <a:extLst>
              <a:ext uri="{FF2B5EF4-FFF2-40B4-BE49-F238E27FC236}">
                <a16:creationId xmlns:a16="http://schemas.microsoft.com/office/drawing/2014/main" id="{DA7D5F31-F599-BECA-7B0A-5491E4C0DBC8}"/>
              </a:ext>
            </a:extLst>
          </p:cNvPr>
          <p:cNvPicPr>
            <a:picLocks noChangeAspect="1"/>
          </p:cNvPicPr>
          <p:nvPr/>
        </p:nvPicPr>
        <p:blipFill>
          <a:blip r:embed="rId2"/>
          <a:stretch>
            <a:fillRect/>
          </a:stretch>
        </p:blipFill>
        <p:spPr>
          <a:xfrm>
            <a:off x="399085" y="1823718"/>
            <a:ext cx="13832230" cy="4582164"/>
          </a:xfrm>
          <a:prstGeom prst="rect">
            <a:avLst/>
          </a:prstGeom>
        </p:spPr>
      </p:pic>
    </p:spTree>
    <p:extLst>
      <p:ext uri="{BB962C8B-B14F-4D97-AF65-F5344CB8AC3E}">
        <p14:creationId xmlns:p14="http://schemas.microsoft.com/office/powerpoint/2010/main" val="386550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Key Findings and Observations</a:t>
            </a:r>
            <a:endParaRPr lang="en-US" sz="3600" dirty="0"/>
          </a:p>
        </p:txBody>
      </p:sp>
      <p:sp>
        <p:nvSpPr>
          <p:cNvPr id="3" name="Shape 1"/>
          <p:cNvSpPr/>
          <p:nvPr/>
        </p:nvSpPr>
        <p:spPr>
          <a:xfrm>
            <a:off x="1185029" y="1904286"/>
            <a:ext cx="452676" cy="452676"/>
          </a:xfrm>
          <a:prstGeom prst="roundRect">
            <a:avLst>
              <a:gd name="adj" fmla="val 6668"/>
            </a:avLst>
          </a:prstGeom>
          <a:solidFill>
            <a:srgbClr val="F2EEEE"/>
          </a:solidFill>
          <a:ln/>
        </p:spPr>
        <p:txBody>
          <a:bodyPr/>
          <a:lstStyle/>
          <a:p>
            <a:endParaRPr lang="es-MX"/>
          </a:p>
        </p:txBody>
      </p:sp>
      <p:sp>
        <p:nvSpPr>
          <p:cNvPr id="4" name="Text 2"/>
          <p:cNvSpPr/>
          <p:nvPr/>
        </p:nvSpPr>
        <p:spPr>
          <a:xfrm>
            <a:off x="1358860" y="1993344"/>
            <a:ext cx="104894" cy="274439"/>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1</a:t>
            </a:r>
            <a:endParaRPr lang="en-US" sz="2150" dirty="0"/>
          </a:p>
        </p:txBody>
      </p:sp>
      <p:sp>
        <p:nvSpPr>
          <p:cNvPr id="5" name="Text 3"/>
          <p:cNvSpPr/>
          <p:nvPr/>
        </p:nvSpPr>
        <p:spPr>
          <a:xfrm>
            <a:off x="1838920" y="1904286"/>
            <a:ext cx="4072771" cy="285869"/>
          </a:xfrm>
          <a:prstGeom prst="rect">
            <a:avLst/>
          </a:prstGeom>
          <a:noFill/>
          <a:ln/>
        </p:spPr>
        <p:txBody>
          <a:bodyPr wrap="none" lIns="0" tIns="0" rIns="0" bIns="0" rtlCol="0" anchor="t"/>
          <a:lstStyle/>
          <a:p>
            <a:pPr marL="0" indent="0">
              <a:lnSpc>
                <a:spcPts val="2250"/>
              </a:lnSpc>
              <a:buNone/>
            </a:pPr>
            <a:r>
              <a:rPr lang="en-US" sz="1800" b="1" kern="0" spc="-18" dirty="0">
                <a:solidFill>
                  <a:srgbClr val="3D3838"/>
                </a:solidFill>
                <a:latin typeface="Montserrat Bold" pitchFamily="34" charset="0"/>
                <a:ea typeface="Montserrat Bold" pitchFamily="34" charset="-122"/>
                <a:cs typeface="Montserrat Bold" pitchFamily="34" charset="-120"/>
              </a:rPr>
              <a:t>Permanent Blocking Effectiveness</a:t>
            </a:r>
            <a:endParaRPr lang="en-US" sz="1800" dirty="0"/>
          </a:p>
        </p:txBody>
      </p:sp>
      <p:sp>
        <p:nvSpPr>
          <p:cNvPr id="6" name="Text 4"/>
          <p:cNvSpPr/>
          <p:nvPr/>
        </p:nvSpPr>
        <p:spPr>
          <a:xfrm>
            <a:off x="1838920" y="2310884"/>
            <a:ext cx="5375672" cy="905470"/>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Environments with permanent blocking proved to be the most resilient against AI-driven attacks, significantly limiting the success of brute force attempts.</a:t>
            </a:r>
            <a:endParaRPr lang="en-US" sz="1550" dirty="0"/>
          </a:p>
        </p:txBody>
      </p:sp>
      <p:sp>
        <p:nvSpPr>
          <p:cNvPr id="7" name="Shape 5"/>
          <p:cNvSpPr/>
          <p:nvPr/>
        </p:nvSpPr>
        <p:spPr>
          <a:xfrm>
            <a:off x="7415808" y="1904286"/>
            <a:ext cx="452676" cy="452676"/>
          </a:xfrm>
          <a:prstGeom prst="roundRect">
            <a:avLst>
              <a:gd name="adj" fmla="val 6668"/>
            </a:avLst>
          </a:prstGeom>
          <a:solidFill>
            <a:srgbClr val="F2EEEE"/>
          </a:solidFill>
          <a:ln/>
        </p:spPr>
        <p:txBody>
          <a:bodyPr/>
          <a:lstStyle/>
          <a:p>
            <a:endParaRPr lang="es-MX"/>
          </a:p>
        </p:txBody>
      </p:sp>
      <p:sp>
        <p:nvSpPr>
          <p:cNvPr id="8" name="Text 6"/>
          <p:cNvSpPr/>
          <p:nvPr/>
        </p:nvSpPr>
        <p:spPr>
          <a:xfrm>
            <a:off x="7562493" y="1993344"/>
            <a:ext cx="159187" cy="274439"/>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2</a:t>
            </a:r>
            <a:endParaRPr lang="en-US" sz="2150" dirty="0"/>
          </a:p>
        </p:txBody>
      </p:sp>
      <p:sp>
        <p:nvSpPr>
          <p:cNvPr id="9" name="Text 7"/>
          <p:cNvSpPr/>
          <p:nvPr/>
        </p:nvSpPr>
        <p:spPr>
          <a:xfrm>
            <a:off x="8069699" y="1904286"/>
            <a:ext cx="2974062" cy="285869"/>
          </a:xfrm>
          <a:prstGeom prst="rect">
            <a:avLst/>
          </a:prstGeom>
          <a:noFill/>
          <a:ln/>
        </p:spPr>
        <p:txBody>
          <a:bodyPr wrap="none" lIns="0" tIns="0" rIns="0" bIns="0" rtlCol="0" anchor="t"/>
          <a:lstStyle/>
          <a:p>
            <a:pPr marL="0" indent="0">
              <a:lnSpc>
                <a:spcPts val="2250"/>
              </a:lnSpc>
              <a:buNone/>
            </a:pPr>
            <a:r>
              <a:rPr lang="en-US" sz="1800" b="1" kern="0" spc="-18" dirty="0">
                <a:solidFill>
                  <a:srgbClr val="3D3838"/>
                </a:solidFill>
                <a:latin typeface="Montserrat Bold" pitchFamily="34" charset="0"/>
                <a:ea typeface="Montserrat Bold" pitchFamily="34" charset="-122"/>
                <a:cs typeface="Montserrat Bold" pitchFamily="34" charset="-120"/>
              </a:rPr>
              <a:t>Middleware Complexities</a:t>
            </a:r>
            <a:endParaRPr lang="en-US" sz="1800" dirty="0"/>
          </a:p>
        </p:txBody>
      </p:sp>
      <p:sp>
        <p:nvSpPr>
          <p:cNvPr id="10" name="Text 8"/>
          <p:cNvSpPr/>
          <p:nvPr/>
        </p:nvSpPr>
        <p:spPr>
          <a:xfrm>
            <a:off x="8069699" y="2310884"/>
            <a:ext cx="5375672" cy="1207294"/>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The presence of IPS/WAF sometimes inadvertently aided attackers by interfering with application-level anti-brute force mechanisms, highlighting the need for coordinated security measures.</a:t>
            </a:r>
            <a:endParaRPr lang="en-US" sz="1550" dirty="0"/>
          </a:p>
        </p:txBody>
      </p:sp>
      <p:sp>
        <p:nvSpPr>
          <p:cNvPr id="11" name="Shape 9"/>
          <p:cNvSpPr/>
          <p:nvPr/>
        </p:nvSpPr>
        <p:spPr>
          <a:xfrm>
            <a:off x="1185029" y="3945731"/>
            <a:ext cx="452676" cy="452676"/>
          </a:xfrm>
          <a:prstGeom prst="roundRect">
            <a:avLst>
              <a:gd name="adj" fmla="val 6668"/>
            </a:avLst>
          </a:prstGeom>
          <a:solidFill>
            <a:srgbClr val="F2EEEE"/>
          </a:solidFill>
          <a:ln/>
        </p:spPr>
        <p:txBody>
          <a:bodyPr/>
          <a:lstStyle/>
          <a:p>
            <a:endParaRPr lang="es-MX"/>
          </a:p>
        </p:txBody>
      </p:sp>
      <p:sp>
        <p:nvSpPr>
          <p:cNvPr id="12" name="Text 10"/>
          <p:cNvSpPr/>
          <p:nvPr/>
        </p:nvSpPr>
        <p:spPr>
          <a:xfrm>
            <a:off x="1331476" y="4034790"/>
            <a:ext cx="159663" cy="274439"/>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3</a:t>
            </a:r>
            <a:endParaRPr lang="en-US" sz="2150" dirty="0"/>
          </a:p>
        </p:txBody>
      </p:sp>
      <p:sp>
        <p:nvSpPr>
          <p:cNvPr id="13" name="Text 11"/>
          <p:cNvSpPr/>
          <p:nvPr/>
        </p:nvSpPr>
        <p:spPr>
          <a:xfrm>
            <a:off x="1838920" y="3945731"/>
            <a:ext cx="2286714" cy="285869"/>
          </a:xfrm>
          <a:prstGeom prst="rect">
            <a:avLst/>
          </a:prstGeom>
          <a:noFill/>
          <a:ln/>
        </p:spPr>
        <p:txBody>
          <a:bodyPr wrap="none" lIns="0" tIns="0" rIns="0" bIns="0" rtlCol="0" anchor="t"/>
          <a:lstStyle/>
          <a:p>
            <a:pPr marL="0" indent="0">
              <a:lnSpc>
                <a:spcPts val="2250"/>
              </a:lnSpc>
              <a:buNone/>
            </a:pPr>
            <a:r>
              <a:rPr lang="en-US" sz="1800" b="1" kern="0" spc="-18" dirty="0">
                <a:solidFill>
                  <a:srgbClr val="3D3838"/>
                </a:solidFill>
                <a:latin typeface="Montserrat Bold" pitchFamily="34" charset="0"/>
                <a:ea typeface="Montserrat Bold" pitchFamily="34" charset="-122"/>
                <a:cs typeface="Montserrat Bold" pitchFamily="34" charset="-120"/>
              </a:rPr>
              <a:t>AI Limitations</a:t>
            </a:r>
            <a:endParaRPr lang="en-US" sz="1800" dirty="0"/>
          </a:p>
        </p:txBody>
      </p:sp>
      <p:sp>
        <p:nvSpPr>
          <p:cNvPr id="14" name="Text 12"/>
          <p:cNvSpPr/>
          <p:nvPr/>
        </p:nvSpPr>
        <p:spPr>
          <a:xfrm>
            <a:off x="1838920" y="4352330"/>
            <a:ext cx="5375672" cy="905470"/>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In certain scenarios, traditional rule-based systems outperformed AI agents, especially when dealing with known, well-defined security measures.</a:t>
            </a:r>
            <a:endParaRPr lang="en-US" sz="1550" dirty="0"/>
          </a:p>
        </p:txBody>
      </p:sp>
      <p:sp>
        <p:nvSpPr>
          <p:cNvPr id="15" name="Shape 13"/>
          <p:cNvSpPr/>
          <p:nvPr/>
        </p:nvSpPr>
        <p:spPr>
          <a:xfrm>
            <a:off x="7415808" y="3945731"/>
            <a:ext cx="452676" cy="452676"/>
          </a:xfrm>
          <a:prstGeom prst="roundRect">
            <a:avLst>
              <a:gd name="adj" fmla="val 6668"/>
            </a:avLst>
          </a:prstGeom>
          <a:solidFill>
            <a:srgbClr val="F2EEEE"/>
          </a:solidFill>
          <a:ln/>
        </p:spPr>
        <p:txBody>
          <a:bodyPr/>
          <a:lstStyle/>
          <a:p>
            <a:endParaRPr lang="es-MX"/>
          </a:p>
        </p:txBody>
      </p:sp>
      <p:sp>
        <p:nvSpPr>
          <p:cNvPr id="16" name="Text 14"/>
          <p:cNvSpPr/>
          <p:nvPr/>
        </p:nvSpPr>
        <p:spPr>
          <a:xfrm>
            <a:off x="7548920" y="4034790"/>
            <a:ext cx="186333" cy="274439"/>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4</a:t>
            </a:r>
            <a:endParaRPr lang="en-US" sz="2150" dirty="0"/>
          </a:p>
        </p:txBody>
      </p:sp>
      <p:sp>
        <p:nvSpPr>
          <p:cNvPr id="17" name="Text 15"/>
          <p:cNvSpPr/>
          <p:nvPr/>
        </p:nvSpPr>
        <p:spPr>
          <a:xfrm>
            <a:off x="8069699" y="3945731"/>
            <a:ext cx="2608183" cy="285869"/>
          </a:xfrm>
          <a:prstGeom prst="rect">
            <a:avLst/>
          </a:prstGeom>
          <a:noFill/>
          <a:ln/>
        </p:spPr>
        <p:txBody>
          <a:bodyPr wrap="none" lIns="0" tIns="0" rIns="0" bIns="0" rtlCol="0" anchor="t"/>
          <a:lstStyle/>
          <a:p>
            <a:pPr marL="0" indent="0">
              <a:lnSpc>
                <a:spcPts val="2250"/>
              </a:lnSpc>
              <a:buNone/>
            </a:pPr>
            <a:r>
              <a:rPr lang="en-US" sz="1800" b="1" kern="0" spc="-18" dirty="0">
                <a:solidFill>
                  <a:srgbClr val="3D3838"/>
                </a:solidFill>
                <a:latin typeface="Montserrat Bold" pitchFamily="34" charset="0"/>
                <a:ea typeface="Montserrat Bold" pitchFamily="34" charset="-122"/>
                <a:cs typeface="Montserrat Bold" pitchFamily="34" charset="-120"/>
              </a:rPr>
              <a:t>Service Vulnerabilities</a:t>
            </a:r>
            <a:endParaRPr lang="en-US" sz="1800" dirty="0"/>
          </a:p>
        </p:txBody>
      </p:sp>
      <p:sp>
        <p:nvSpPr>
          <p:cNvPr id="18" name="Text 16"/>
          <p:cNvSpPr/>
          <p:nvPr/>
        </p:nvSpPr>
        <p:spPr>
          <a:xfrm>
            <a:off x="8069699" y="4352330"/>
            <a:ext cx="5375672" cy="905470"/>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Many services lacked robust anti-brute force mechanisms, particularly evident in the VSFTPd tests, emphasizing the importance of comprehensive security across all access points.</a:t>
            </a:r>
            <a:endParaRPr lang="en-US" sz="1550" dirty="0"/>
          </a:p>
        </p:txBody>
      </p:sp>
      <p:sp>
        <p:nvSpPr>
          <p:cNvPr id="19" name="Shape 17"/>
          <p:cNvSpPr/>
          <p:nvPr/>
        </p:nvSpPr>
        <p:spPr>
          <a:xfrm>
            <a:off x="1185029" y="5685353"/>
            <a:ext cx="452676" cy="452676"/>
          </a:xfrm>
          <a:prstGeom prst="roundRect">
            <a:avLst>
              <a:gd name="adj" fmla="val 6668"/>
            </a:avLst>
          </a:prstGeom>
          <a:solidFill>
            <a:srgbClr val="F2EEEE"/>
          </a:solidFill>
          <a:ln/>
        </p:spPr>
        <p:txBody>
          <a:bodyPr/>
          <a:lstStyle/>
          <a:p>
            <a:endParaRPr lang="es-MX"/>
          </a:p>
        </p:txBody>
      </p:sp>
      <p:sp>
        <p:nvSpPr>
          <p:cNvPr id="20" name="Text 18"/>
          <p:cNvSpPr/>
          <p:nvPr/>
        </p:nvSpPr>
        <p:spPr>
          <a:xfrm>
            <a:off x="1331119" y="5774412"/>
            <a:ext cx="160496" cy="274439"/>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5</a:t>
            </a:r>
            <a:endParaRPr lang="en-US" sz="2150" dirty="0"/>
          </a:p>
        </p:txBody>
      </p:sp>
      <p:sp>
        <p:nvSpPr>
          <p:cNvPr id="21" name="Text 19"/>
          <p:cNvSpPr/>
          <p:nvPr/>
        </p:nvSpPr>
        <p:spPr>
          <a:xfrm>
            <a:off x="1838920" y="5685353"/>
            <a:ext cx="5544741" cy="285869"/>
          </a:xfrm>
          <a:prstGeom prst="rect">
            <a:avLst/>
          </a:prstGeom>
          <a:noFill/>
          <a:ln/>
        </p:spPr>
        <p:txBody>
          <a:bodyPr wrap="none" lIns="0" tIns="0" rIns="0" bIns="0" rtlCol="0" anchor="t"/>
          <a:lstStyle/>
          <a:p>
            <a:pPr marL="0" indent="0">
              <a:lnSpc>
                <a:spcPts val="2250"/>
              </a:lnSpc>
              <a:buNone/>
            </a:pPr>
            <a:r>
              <a:rPr lang="en-US" sz="1800" b="1" kern="0" spc="-18" dirty="0">
                <a:solidFill>
                  <a:srgbClr val="3D3838"/>
                </a:solidFill>
                <a:latin typeface="Montserrat Bold" pitchFamily="34" charset="0"/>
                <a:ea typeface="Montserrat Bold" pitchFamily="34" charset="-122"/>
                <a:cs typeface="Montserrat Bold" pitchFamily="34" charset="-120"/>
              </a:rPr>
              <a:t>If you don't know how it works… AI is the GOAT</a:t>
            </a:r>
            <a:endParaRPr lang="en-US" sz="1800" dirty="0"/>
          </a:p>
        </p:txBody>
      </p:sp>
      <p:sp>
        <p:nvSpPr>
          <p:cNvPr id="22" name="Text 20"/>
          <p:cNvSpPr/>
          <p:nvPr/>
        </p:nvSpPr>
        <p:spPr>
          <a:xfrm>
            <a:off x="1838920" y="6091952"/>
            <a:ext cx="11606332" cy="603647"/>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As stated in 3, for well known environments AI has its limitations, but for unkown environments such as propietary software, AI will deliver better results than traditional testing. This also apply to other types of attacks such as SQLi or XSS.</a:t>
            </a:r>
            <a:endParaRPr lang="en-US" sz="1550" dirty="0"/>
          </a:p>
        </p:txBody>
      </p:sp>
      <p:sp>
        <p:nvSpPr>
          <p:cNvPr id="23" name="Text 21"/>
          <p:cNvSpPr/>
          <p:nvPr/>
        </p:nvSpPr>
        <p:spPr>
          <a:xfrm>
            <a:off x="1185029" y="6921937"/>
            <a:ext cx="12260223" cy="603647"/>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These findings underscore the complex interplay between AI-driven attacks and various security configurations, providing valuable insights for improving both offensive and defensive cybersecurity strategies.</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0076"/>
          </a:xfrm>
          <a:prstGeom prst="rect">
            <a:avLst/>
          </a:prstGeom>
        </p:spPr>
      </p:pic>
      <p:sp>
        <p:nvSpPr>
          <p:cNvPr id="3" name="Shape 0"/>
          <p:cNvSpPr/>
          <p:nvPr/>
        </p:nvSpPr>
        <p:spPr>
          <a:xfrm>
            <a:off x="0" y="0"/>
            <a:ext cx="14630400" cy="8230076"/>
          </a:xfrm>
          <a:prstGeom prst="rect">
            <a:avLst/>
          </a:prstGeom>
          <a:solidFill>
            <a:srgbClr val="FFFFFF">
              <a:alpha val="85000"/>
            </a:srgbClr>
          </a:solidFill>
          <a:ln/>
        </p:spPr>
        <p:txBody>
          <a:bodyPr/>
          <a:lstStyle/>
          <a:p>
            <a:endParaRPr lang="es-MX"/>
          </a:p>
        </p:txBody>
      </p:sp>
      <p:sp>
        <p:nvSpPr>
          <p:cNvPr id="4" name="Text 1"/>
          <p:cNvSpPr/>
          <p:nvPr/>
        </p:nvSpPr>
        <p:spPr>
          <a:xfrm>
            <a:off x="1185029" y="538282"/>
            <a:ext cx="6559748" cy="556141"/>
          </a:xfrm>
          <a:prstGeom prst="rect">
            <a:avLst/>
          </a:prstGeom>
          <a:noFill/>
          <a:ln/>
        </p:spPr>
        <p:txBody>
          <a:bodyPr wrap="none" lIns="0" tIns="0" rIns="0" bIns="0" rtlCol="0" anchor="t"/>
          <a:lstStyle/>
          <a:p>
            <a:pPr marL="0" indent="0">
              <a:lnSpc>
                <a:spcPts val="4350"/>
              </a:lnSpc>
              <a:buNone/>
            </a:pPr>
            <a:r>
              <a:rPr lang="en-US" sz="3500" b="1" kern="0" spc="-35" dirty="0">
                <a:solidFill>
                  <a:srgbClr val="000000"/>
                </a:solidFill>
                <a:latin typeface="Montserrat Bold" pitchFamily="34" charset="0"/>
                <a:ea typeface="Montserrat Bold" pitchFamily="34" charset="-122"/>
                <a:cs typeface="Montserrat Bold" pitchFamily="34" charset="-120"/>
              </a:rPr>
              <a:t>Future Work and Challenges</a:t>
            </a:r>
            <a:endParaRPr lang="en-US" sz="3500" dirty="0"/>
          </a:p>
        </p:txBody>
      </p:sp>
      <p:sp>
        <p:nvSpPr>
          <p:cNvPr id="5" name="Shape 2"/>
          <p:cNvSpPr/>
          <p:nvPr/>
        </p:nvSpPr>
        <p:spPr>
          <a:xfrm>
            <a:off x="1467207" y="1388031"/>
            <a:ext cx="22860" cy="5496401"/>
          </a:xfrm>
          <a:prstGeom prst="roundRect">
            <a:avLst>
              <a:gd name="adj" fmla="val 128458"/>
            </a:avLst>
          </a:prstGeom>
          <a:solidFill>
            <a:srgbClr val="D8D4D4"/>
          </a:solidFill>
          <a:ln/>
        </p:spPr>
        <p:txBody>
          <a:bodyPr/>
          <a:lstStyle/>
          <a:p>
            <a:endParaRPr lang="es-MX"/>
          </a:p>
        </p:txBody>
      </p:sp>
      <p:sp>
        <p:nvSpPr>
          <p:cNvPr id="6" name="Shape 3"/>
          <p:cNvSpPr/>
          <p:nvPr/>
        </p:nvSpPr>
        <p:spPr>
          <a:xfrm>
            <a:off x="1675983" y="1816894"/>
            <a:ext cx="685086" cy="22860"/>
          </a:xfrm>
          <a:prstGeom prst="roundRect">
            <a:avLst>
              <a:gd name="adj" fmla="val 128458"/>
            </a:avLst>
          </a:prstGeom>
          <a:solidFill>
            <a:srgbClr val="D8D4D4"/>
          </a:solidFill>
          <a:ln/>
        </p:spPr>
        <p:txBody>
          <a:bodyPr/>
          <a:lstStyle/>
          <a:p>
            <a:endParaRPr lang="es-MX"/>
          </a:p>
        </p:txBody>
      </p:sp>
      <p:sp>
        <p:nvSpPr>
          <p:cNvPr id="7" name="Shape 4"/>
          <p:cNvSpPr/>
          <p:nvPr/>
        </p:nvSpPr>
        <p:spPr>
          <a:xfrm>
            <a:off x="1258431" y="1608177"/>
            <a:ext cx="440412" cy="440412"/>
          </a:xfrm>
          <a:prstGeom prst="roundRect">
            <a:avLst>
              <a:gd name="adj" fmla="val 6668"/>
            </a:avLst>
          </a:prstGeom>
          <a:solidFill>
            <a:srgbClr val="F2EEEE"/>
          </a:solidFill>
          <a:ln/>
        </p:spPr>
        <p:txBody>
          <a:bodyPr/>
          <a:lstStyle/>
          <a:p>
            <a:endParaRPr lang="es-MX"/>
          </a:p>
        </p:txBody>
      </p:sp>
      <p:sp>
        <p:nvSpPr>
          <p:cNvPr id="8" name="Text 5"/>
          <p:cNvSpPr/>
          <p:nvPr/>
        </p:nvSpPr>
        <p:spPr>
          <a:xfrm>
            <a:off x="1427619" y="1694855"/>
            <a:ext cx="102037" cy="266938"/>
          </a:xfrm>
          <a:prstGeom prst="rect">
            <a:avLst/>
          </a:prstGeom>
          <a:noFill/>
          <a:ln/>
        </p:spPr>
        <p:txBody>
          <a:bodyPr wrap="none" lIns="0" tIns="0" rIns="0" bIns="0" rtlCol="0" anchor="t"/>
          <a:lstStyle/>
          <a:p>
            <a:pPr marL="0" indent="0" algn="ctr">
              <a:lnSpc>
                <a:spcPts val="2100"/>
              </a:lnSpc>
              <a:buNone/>
            </a:pPr>
            <a:r>
              <a:rPr lang="en-US" sz="2100" b="1" kern="0" spc="-21" dirty="0">
                <a:solidFill>
                  <a:srgbClr val="3D3838"/>
                </a:solidFill>
                <a:latin typeface="Montserrat Bold" pitchFamily="34" charset="0"/>
                <a:ea typeface="Montserrat Bold" pitchFamily="34" charset="-122"/>
                <a:cs typeface="Montserrat Bold" pitchFamily="34" charset="-120"/>
              </a:rPr>
              <a:t>1</a:t>
            </a:r>
            <a:endParaRPr lang="en-US" sz="2100" dirty="0"/>
          </a:p>
        </p:txBody>
      </p:sp>
      <p:sp>
        <p:nvSpPr>
          <p:cNvPr id="9" name="Text 6"/>
          <p:cNvSpPr/>
          <p:nvPr/>
        </p:nvSpPr>
        <p:spPr>
          <a:xfrm>
            <a:off x="2555319" y="1583769"/>
            <a:ext cx="4001333" cy="278011"/>
          </a:xfrm>
          <a:prstGeom prst="rect">
            <a:avLst/>
          </a:prstGeom>
          <a:noFill/>
          <a:ln/>
        </p:spPr>
        <p:txBody>
          <a:bodyPr wrap="none" lIns="0" tIns="0" rIns="0" bIns="0" rtlCol="0" anchor="t"/>
          <a:lstStyle/>
          <a:p>
            <a:pPr marL="0" indent="0" algn="l">
              <a:lnSpc>
                <a:spcPts val="2150"/>
              </a:lnSpc>
              <a:buNone/>
            </a:pPr>
            <a:r>
              <a:rPr lang="en-US" sz="1750" b="1" kern="0" spc="-18" dirty="0">
                <a:solidFill>
                  <a:srgbClr val="3D3838"/>
                </a:solidFill>
                <a:latin typeface="Montserrat Bold" pitchFamily="34" charset="0"/>
                <a:ea typeface="Montserrat Bold" pitchFamily="34" charset="-122"/>
                <a:cs typeface="Montserrat Bold" pitchFamily="34" charset="-120"/>
              </a:rPr>
              <a:t>Advanced Reinforcement Learning</a:t>
            </a:r>
            <a:endParaRPr lang="en-US" sz="1750" dirty="0"/>
          </a:p>
        </p:txBody>
      </p:sp>
      <p:sp>
        <p:nvSpPr>
          <p:cNvPr id="10" name="Text 7"/>
          <p:cNvSpPr/>
          <p:nvPr/>
        </p:nvSpPr>
        <p:spPr>
          <a:xfrm>
            <a:off x="2555319" y="1979176"/>
            <a:ext cx="10889933" cy="293608"/>
          </a:xfrm>
          <a:prstGeom prst="rect">
            <a:avLst/>
          </a:prstGeom>
          <a:noFill/>
          <a:ln/>
        </p:spPr>
        <p:txBody>
          <a:bodyPr wrap="none" lIns="0" tIns="0" rIns="0" bIns="0" rtlCol="0" anchor="t"/>
          <a:lstStyle/>
          <a:p>
            <a:pPr marL="0" indent="0" algn="l">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Q-Learning is easy, DQN is "usable", A2C is in the middle and PPO is the GOAT!.</a:t>
            </a:r>
            <a:endParaRPr lang="en-US" sz="1500" dirty="0"/>
          </a:p>
        </p:txBody>
      </p:sp>
      <p:sp>
        <p:nvSpPr>
          <p:cNvPr id="11" name="Shape 8"/>
          <p:cNvSpPr/>
          <p:nvPr/>
        </p:nvSpPr>
        <p:spPr>
          <a:xfrm>
            <a:off x="1675983" y="3093125"/>
            <a:ext cx="685086" cy="22860"/>
          </a:xfrm>
          <a:prstGeom prst="roundRect">
            <a:avLst>
              <a:gd name="adj" fmla="val 128458"/>
            </a:avLst>
          </a:prstGeom>
          <a:solidFill>
            <a:srgbClr val="D8D4D4"/>
          </a:solidFill>
          <a:ln/>
        </p:spPr>
        <p:txBody>
          <a:bodyPr/>
          <a:lstStyle/>
          <a:p>
            <a:endParaRPr lang="es-MX"/>
          </a:p>
        </p:txBody>
      </p:sp>
      <p:sp>
        <p:nvSpPr>
          <p:cNvPr id="12" name="Shape 9"/>
          <p:cNvSpPr/>
          <p:nvPr/>
        </p:nvSpPr>
        <p:spPr>
          <a:xfrm>
            <a:off x="1258431" y="2884408"/>
            <a:ext cx="440412" cy="440412"/>
          </a:xfrm>
          <a:prstGeom prst="roundRect">
            <a:avLst>
              <a:gd name="adj" fmla="val 6668"/>
            </a:avLst>
          </a:prstGeom>
          <a:solidFill>
            <a:srgbClr val="F2EEEE"/>
          </a:solidFill>
          <a:ln/>
        </p:spPr>
        <p:txBody>
          <a:bodyPr/>
          <a:lstStyle/>
          <a:p>
            <a:endParaRPr lang="es-MX"/>
          </a:p>
        </p:txBody>
      </p:sp>
      <p:sp>
        <p:nvSpPr>
          <p:cNvPr id="13" name="Text 10"/>
          <p:cNvSpPr/>
          <p:nvPr/>
        </p:nvSpPr>
        <p:spPr>
          <a:xfrm>
            <a:off x="1401187" y="2971086"/>
            <a:ext cx="154781" cy="266938"/>
          </a:xfrm>
          <a:prstGeom prst="rect">
            <a:avLst/>
          </a:prstGeom>
          <a:noFill/>
          <a:ln/>
        </p:spPr>
        <p:txBody>
          <a:bodyPr wrap="none" lIns="0" tIns="0" rIns="0" bIns="0" rtlCol="0" anchor="t"/>
          <a:lstStyle/>
          <a:p>
            <a:pPr marL="0" indent="0" algn="ctr">
              <a:lnSpc>
                <a:spcPts val="2100"/>
              </a:lnSpc>
              <a:buNone/>
            </a:pPr>
            <a:r>
              <a:rPr lang="en-US" sz="2100" b="1" kern="0" spc="-21" dirty="0">
                <a:solidFill>
                  <a:srgbClr val="3D3838"/>
                </a:solidFill>
                <a:latin typeface="Montserrat Bold" pitchFamily="34" charset="0"/>
                <a:ea typeface="Montserrat Bold" pitchFamily="34" charset="-122"/>
                <a:cs typeface="Montserrat Bold" pitchFamily="34" charset="-120"/>
              </a:rPr>
              <a:t>2</a:t>
            </a:r>
            <a:endParaRPr lang="en-US" sz="2100" dirty="0"/>
          </a:p>
        </p:txBody>
      </p:sp>
      <p:sp>
        <p:nvSpPr>
          <p:cNvPr id="14" name="Text 11"/>
          <p:cNvSpPr/>
          <p:nvPr/>
        </p:nvSpPr>
        <p:spPr>
          <a:xfrm>
            <a:off x="2555319" y="2860000"/>
            <a:ext cx="3924181" cy="278011"/>
          </a:xfrm>
          <a:prstGeom prst="rect">
            <a:avLst/>
          </a:prstGeom>
          <a:noFill/>
          <a:ln/>
        </p:spPr>
        <p:txBody>
          <a:bodyPr wrap="none" lIns="0" tIns="0" rIns="0" bIns="0" rtlCol="0" anchor="t"/>
          <a:lstStyle/>
          <a:p>
            <a:pPr marL="0" indent="0" algn="l">
              <a:lnSpc>
                <a:spcPts val="2150"/>
              </a:lnSpc>
              <a:buNone/>
            </a:pPr>
            <a:r>
              <a:rPr lang="en-US" sz="1750" b="1" kern="0" spc="-18" dirty="0">
                <a:solidFill>
                  <a:srgbClr val="3D3838"/>
                </a:solidFill>
                <a:latin typeface="Montserrat Bold" pitchFamily="34" charset="0"/>
                <a:ea typeface="Montserrat Bold" pitchFamily="34" charset="-122"/>
                <a:cs typeface="Montserrat Bold" pitchFamily="34" charset="-120"/>
              </a:rPr>
              <a:t>Dynamic Environment Adaptation</a:t>
            </a:r>
            <a:endParaRPr lang="en-US" sz="1750" dirty="0"/>
          </a:p>
        </p:txBody>
      </p:sp>
      <p:sp>
        <p:nvSpPr>
          <p:cNvPr id="15" name="Text 12"/>
          <p:cNvSpPr/>
          <p:nvPr/>
        </p:nvSpPr>
        <p:spPr>
          <a:xfrm>
            <a:off x="2555319" y="3255407"/>
            <a:ext cx="10889933" cy="587216"/>
          </a:xfrm>
          <a:prstGeom prst="rect">
            <a:avLst/>
          </a:prstGeom>
          <a:noFill/>
          <a:ln/>
        </p:spPr>
        <p:txBody>
          <a:bodyPr wrap="square" lIns="0" tIns="0" rIns="0" bIns="0" rtlCol="0" anchor="t"/>
          <a:lstStyle/>
          <a:p>
            <a:pPr marL="0" indent="0" algn="l">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Actions and defensive mechanisms are static. Non-real environments could do a better and faster job just by using simulations… unless environment is unknown</a:t>
            </a:r>
            <a:endParaRPr lang="en-US" sz="1500" dirty="0"/>
          </a:p>
        </p:txBody>
      </p:sp>
      <p:sp>
        <p:nvSpPr>
          <p:cNvPr id="16" name="Shape 13"/>
          <p:cNvSpPr/>
          <p:nvPr/>
        </p:nvSpPr>
        <p:spPr>
          <a:xfrm>
            <a:off x="1675983" y="4662964"/>
            <a:ext cx="685086" cy="22860"/>
          </a:xfrm>
          <a:prstGeom prst="roundRect">
            <a:avLst>
              <a:gd name="adj" fmla="val 128458"/>
            </a:avLst>
          </a:prstGeom>
          <a:solidFill>
            <a:srgbClr val="D8D4D4"/>
          </a:solidFill>
          <a:ln/>
        </p:spPr>
        <p:txBody>
          <a:bodyPr/>
          <a:lstStyle/>
          <a:p>
            <a:endParaRPr lang="es-MX"/>
          </a:p>
        </p:txBody>
      </p:sp>
      <p:sp>
        <p:nvSpPr>
          <p:cNvPr id="17" name="Shape 14"/>
          <p:cNvSpPr/>
          <p:nvPr/>
        </p:nvSpPr>
        <p:spPr>
          <a:xfrm>
            <a:off x="1258431" y="4454247"/>
            <a:ext cx="440412" cy="440412"/>
          </a:xfrm>
          <a:prstGeom prst="roundRect">
            <a:avLst>
              <a:gd name="adj" fmla="val 6668"/>
            </a:avLst>
          </a:prstGeom>
          <a:solidFill>
            <a:srgbClr val="F2EEEE"/>
          </a:solidFill>
          <a:ln/>
        </p:spPr>
        <p:txBody>
          <a:bodyPr/>
          <a:lstStyle/>
          <a:p>
            <a:endParaRPr lang="es-MX"/>
          </a:p>
        </p:txBody>
      </p:sp>
      <p:sp>
        <p:nvSpPr>
          <p:cNvPr id="18" name="Text 15"/>
          <p:cNvSpPr/>
          <p:nvPr/>
        </p:nvSpPr>
        <p:spPr>
          <a:xfrm>
            <a:off x="1400949" y="4540925"/>
            <a:ext cx="155377" cy="266938"/>
          </a:xfrm>
          <a:prstGeom prst="rect">
            <a:avLst/>
          </a:prstGeom>
          <a:noFill/>
          <a:ln/>
        </p:spPr>
        <p:txBody>
          <a:bodyPr wrap="none" lIns="0" tIns="0" rIns="0" bIns="0" rtlCol="0" anchor="t"/>
          <a:lstStyle/>
          <a:p>
            <a:pPr marL="0" indent="0" algn="ctr">
              <a:lnSpc>
                <a:spcPts val="2100"/>
              </a:lnSpc>
              <a:buNone/>
            </a:pPr>
            <a:r>
              <a:rPr lang="en-US" sz="2100" b="1" kern="0" spc="-21" dirty="0">
                <a:solidFill>
                  <a:srgbClr val="3D3838"/>
                </a:solidFill>
                <a:latin typeface="Montserrat Bold" pitchFamily="34" charset="0"/>
                <a:ea typeface="Montserrat Bold" pitchFamily="34" charset="-122"/>
                <a:cs typeface="Montserrat Bold" pitchFamily="34" charset="-120"/>
              </a:rPr>
              <a:t>3</a:t>
            </a:r>
            <a:endParaRPr lang="en-US" sz="2100" dirty="0"/>
          </a:p>
        </p:txBody>
      </p:sp>
      <p:sp>
        <p:nvSpPr>
          <p:cNvPr id="19" name="Text 16"/>
          <p:cNvSpPr/>
          <p:nvPr/>
        </p:nvSpPr>
        <p:spPr>
          <a:xfrm>
            <a:off x="2555319" y="4429839"/>
            <a:ext cx="3721775" cy="278011"/>
          </a:xfrm>
          <a:prstGeom prst="rect">
            <a:avLst/>
          </a:prstGeom>
          <a:noFill/>
          <a:ln/>
        </p:spPr>
        <p:txBody>
          <a:bodyPr wrap="none" lIns="0" tIns="0" rIns="0" bIns="0" rtlCol="0" anchor="t"/>
          <a:lstStyle/>
          <a:p>
            <a:pPr marL="0" indent="0" algn="l">
              <a:lnSpc>
                <a:spcPts val="2150"/>
              </a:lnSpc>
              <a:buNone/>
            </a:pPr>
            <a:r>
              <a:rPr lang="en-US" sz="1750" b="1" kern="0" spc="-18" dirty="0">
                <a:solidFill>
                  <a:srgbClr val="3D3838"/>
                </a:solidFill>
                <a:latin typeface="Montserrat Bold" pitchFamily="34" charset="0"/>
                <a:ea typeface="Montserrat Bold" pitchFamily="34" charset="-122"/>
                <a:cs typeface="Montserrat Bold" pitchFamily="34" charset="-120"/>
              </a:rPr>
              <a:t>Parallel Environment Processing</a:t>
            </a:r>
            <a:endParaRPr lang="en-US" sz="1750" dirty="0"/>
          </a:p>
        </p:txBody>
      </p:sp>
      <p:sp>
        <p:nvSpPr>
          <p:cNvPr id="20" name="Text 17"/>
          <p:cNvSpPr/>
          <p:nvPr/>
        </p:nvSpPr>
        <p:spPr>
          <a:xfrm>
            <a:off x="2555319" y="4825246"/>
            <a:ext cx="10889933" cy="587216"/>
          </a:xfrm>
          <a:prstGeom prst="rect">
            <a:avLst/>
          </a:prstGeom>
          <a:noFill/>
          <a:ln/>
        </p:spPr>
        <p:txBody>
          <a:bodyPr wrap="square" lIns="0" tIns="0" rIns="0" bIns="0" rtlCol="0" anchor="t"/>
          <a:lstStyle/>
          <a:p>
            <a:pPr marL="0" indent="0" algn="l">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Enhancing information sharing and coordination among multiple AI agents operating in parallel environments for more efficient and effective attacks.</a:t>
            </a:r>
            <a:endParaRPr lang="en-US" sz="1500" dirty="0"/>
          </a:p>
        </p:txBody>
      </p:sp>
      <p:sp>
        <p:nvSpPr>
          <p:cNvPr id="21" name="Shape 18"/>
          <p:cNvSpPr/>
          <p:nvPr/>
        </p:nvSpPr>
        <p:spPr>
          <a:xfrm>
            <a:off x="1675983" y="6232803"/>
            <a:ext cx="685086" cy="22860"/>
          </a:xfrm>
          <a:prstGeom prst="roundRect">
            <a:avLst>
              <a:gd name="adj" fmla="val 128458"/>
            </a:avLst>
          </a:prstGeom>
          <a:solidFill>
            <a:srgbClr val="D8D4D4"/>
          </a:solidFill>
          <a:ln/>
        </p:spPr>
        <p:txBody>
          <a:bodyPr/>
          <a:lstStyle/>
          <a:p>
            <a:endParaRPr lang="es-MX"/>
          </a:p>
        </p:txBody>
      </p:sp>
      <p:sp>
        <p:nvSpPr>
          <p:cNvPr id="22" name="Shape 19"/>
          <p:cNvSpPr/>
          <p:nvPr/>
        </p:nvSpPr>
        <p:spPr>
          <a:xfrm>
            <a:off x="1258431" y="6024086"/>
            <a:ext cx="440412" cy="440412"/>
          </a:xfrm>
          <a:prstGeom prst="roundRect">
            <a:avLst>
              <a:gd name="adj" fmla="val 6668"/>
            </a:avLst>
          </a:prstGeom>
          <a:solidFill>
            <a:srgbClr val="F2EEEE"/>
          </a:solidFill>
          <a:ln/>
        </p:spPr>
        <p:txBody>
          <a:bodyPr/>
          <a:lstStyle/>
          <a:p>
            <a:endParaRPr lang="es-MX"/>
          </a:p>
        </p:txBody>
      </p:sp>
      <p:sp>
        <p:nvSpPr>
          <p:cNvPr id="23" name="Text 20"/>
          <p:cNvSpPr/>
          <p:nvPr/>
        </p:nvSpPr>
        <p:spPr>
          <a:xfrm>
            <a:off x="1387971" y="6110764"/>
            <a:ext cx="181213" cy="266938"/>
          </a:xfrm>
          <a:prstGeom prst="rect">
            <a:avLst/>
          </a:prstGeom>
          <a:noFill/>
          <a:ln/>
        </p:spPr>
        <p:txBody>
          <a:bodyPr wrap="none" lIns="0" tIns="0" rIns="0" bIns="0" rtlCol="0" anchor="t"/>
          <a:lstStyle/>
          <a:p>
            <a:pPr marL="0" indent="0" algn="ctr">
              <a:lnSpc>
                <a:spcPts val="2100"/>
              </a:lnSpc>
              <a:buNone/>
            </a:pPr>
            <a:r>
              <a:rPr lang="en-US" sz="2100" b="1" kern="0" spc="-21" dirty="0">
                <a:solidFill>
                  <a:srgbClr val="3D3838"/>
                </a:solidFill>
                <a:latin typeface="Montserrat Bold" pitchFamily="34" charset="0"/>
                <a:ea typeface="Montserrat Bold" pitchFamily="34" charset="-122"/>
                <a:cs typeface="Montserrat Bold" pitchFamily="34" charset="-120"/>
              </a:rPr>
              <a:t>4</a:t>
            </a:r>
            <a:endParaRPr lang="en-US" sz="2100" dirty="0"/>
          </a:p>
        </p:txBody>
      </p:sp>
      <p:sp>
        <p:nvSpPr>
          <p:cNvPr id="24" name="Text 21"/>
          <p:cNvSpPr/>
          <p:nvPr/>
        </p:nvSpPr>
        <p:spPr>
          <a:xfrm>
            <a:off x="2555319" y="5999678"/>
            <a:ext cx="2924532" cy="278011"/>
          </a:xfrm>
          <a:prstGeom prst="rect">
            <a:avLst/>
          </a:prstGeom>
          <a:noFill/>
          <a:ln/>
        </p:spPr>
        <p:txBody>
          <a:bodyPr wrap="none" lIns="0" tIns="0" rIns="0" bIns="0" rtlCol="0" anchor="t"/>
          <a:lstStyle/>
          <a:p>
            <a:pPr marL="0" indent="0" algn="l">
              <a:lnSpc>
                <a:spcPts val="2150"/>
              </a:lnSpc>
              <a:buNone/>
            </a:pPr>
            <a:r>
              <a:rPr lang="en-US" sz="1750" b="1" kern="0" spc="-18" dirty="0">
                <a:solidFill>
                  <a:srgbClr val="3D3838"/>
                </a:solidFill>
                <a:latin typeface="Montserrat Bold" pitchFamily="34" charset="0"/>
                <a:ea typeface="Montserrat Bold" pitchFamily="34" charset="-122"/>
                <a:cs typeface="Montserrat Bold" pitchFamily="34" charset="-120"/>
              </a:rPr>
              <a:t>Commercial Tool Analysis</a:t>
            </a:r>
            <a:endParaRPr lang="en-US" sz="1750" dirty="0"/>
          </a:p>
        </p:txBody>
      </p:sp>
      <p:sp>
        <p:nvSpPr>
          <p:cNvPr id="25" name="Text 22"/>
          <p:cNvSpPr/>
          <p:nvPr/>
        </p:nvSpPr>
        <p:spPr>
          <a:xfrm>
            <a:off x="2555319" y="6395085"/>
            <a:ext cx="10889933" cy="293608"/>
          </a:xfrm>
          <a:prstGeom prst="rect">
            <a:avLst/>
          </a:prstGeom>
          <a:noFill/>
          <a:ln/>
        </p:spPr>
        <p:txBody>
          <a:bodyPr wrap="none" lIns="0" tIns="0" rIns="0" bIns="0" rtlCol="0" anchor="t"/>
          <a:lstStyle/>
          <a:p>
            <a:pPr marL="0" indent="0" algn="l">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Applying AI-driven techniques to analyze and potentially exploit vulnerabilities in widely-used commercial security tools.</a:t>
            </a:r>
            <a:endParaRPr lang="en-US" sz="1500" dirty="0"/>
          </a:p>
        </p:txBody>
      </p:sp>
      <p:sp>
        <p:nvSpPr>
          <p:cNvPr id="26" name="Text 23"/>
          <p:cNvSpPr/>
          <p:nvPr/>
        </p:nvSpPr>
        <p:spPr>
          <a:xfrm>
            <a:off x="1185029" y="7104578"/>
            <a:ext cx="12260223" cy="587216"/>
          </a:xfrm>
          <a:prstGeom prst="rect">
            <a:avLst/>
          </a:prstGeom>
          <a:noFill/>
          <a:ln/>
        </p:spPr>
        <p:txBody>
          <a:bodyPr wrap="square" lIns="0" tIns="0" rIns="0" bIns="0" rtlCol="0" anchor="t"/>
          <a:lstStyle/>
          <a:p>
            <a:pPr marL="0" indent="0">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These future directions aim to push the boundaries of AI in cybersecurity, balancing the need for advanced offensive capabilities with responsible disclosure and improved defensive measures.</a:t>
            </a:r>
            <a:endParaRPr lang="en-US"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185029" y="636865"/>
            <a:ext cx="7938492" cy="656392"/>
          </a:xfrm>
          <a:prstGeom prst="rect">
            <a:avLst/>
          </a:prstGeom>
          <a:noFill/>
          <a:ln/>
        </p:spPr>
        <p:txBody>
          <a:bodyPr wrap="none" lIns="0" tIns="0" rIns="0" bIns="0" rtlCol="0" anchor="t"/>
          <a:lstStyle/>
          <a:p>
            <a:pPr marL="0" indent="0">
              <a:lnSpc>
                <a:spcPts val="5150"/>
              </a:lnSpc>
              <a:buNone/>
            </a:pPr>
            <a:r>
              <a:rPr lang="en-US" sz="4100" b="1" kern="0" spc="-41" dirty="0">
                <a:solidFill>
                  <a:srgbClr val="000000"/>
                </a:solidFill>
                <a:latin typeface="Montserrat Bold" pitchFamily="34" charset="0"/>
                <a:ea typeface="Montserrat Bold" pitchFamily="34" charset="-122"/>
                <a:cs typeface="Montserrat Bold" pitchFamily="34" charset="-120"/>
              </a:rPr>
              <a:t>Conclusions and Implications</a:t>
            </a:r>
            <a:endParaRPr lang="en-US" sz="4100" dirty="0"/>
          </a:p>
        </p:txBody>
      </p:sp>
      <p:sp>
        <p:nvSpPr>
          <p:cNvPr id="3" name="Text 1"/>
          <p:cNvSpPr/>
          <p:nvPr/>
        </p:nvSpPr>
        <p:spPr>
          <a:xfrm>
            <a:off x="1185029" y="1870710"/>
            <a:ext cx="3710464" cy="656273"/>
          </a:xfrm>
          <a:prstGeom prst="rect">
            <a:avLst/>
          </a:prstGeom>
          <a:noFill/>
          <a:ln/>
        </p:spPr>
        <p:txBody>
          <a:bodyPr wrap="square" lIns="0" tIns="0" rIns="0" bIns="0" rtlCol="0" anchor="t"/>
          <a:lstStyle/>
          <a:p>
            <a:pPr marL="0" indent="0">
              <a:lnSpc>
                <a:spcPts val="2550"/>
              </a:lnSpc>
              <a:buNone/>
            </a:pPr>
            <a:r>
              <a:rPr lang="en-US" sz="2050" b="1" kern="0" spc="-21" dirty="0">
                <a:solidFill>
                  <a:srgbClr val="000000"/>
                </a:solidFill>
                <a:latin typeface="Montserrat Bold" pitchFamily="34" charset="0"/>
                <a:ea typeface="Montserrat Bold" pitchFamily="34" charset="-122"/>
                <a:cs typeface="Montserrat Bold" pitchFamily="34" charset="-120"/>
              </a:rPr>
              <a:t>AI Potential in Cybersecurity</a:t>
            </a:r>
            <a:endParaRPr lang="en-US" sz="2050" dirty="0"/>
          </a:p>
        </p:txBody>
      </p:sp>
      <p:sp>
        <p:nvSpPr>
          <p:cNvPr id="4" name="Text 2"/>
          <p:cNvSpPr/>
          <p:nvPr/>
        </p:nvSpPr>
        <p:spPr>
          <a:xfrm>
            <a:off x="1185029" y="2757964"/>
            <a:ext cx="3710464" cy="2079546"/>
          </a:xfrm>
          <a:prstGeom prst="rect">
            <a:avLst/>
          </a:prstGeom>
          <a:noFill/>
          <a:ln/>
        </p:spPr>
        <p:txBody>
          <a:bodyPr wrap="square" lIns="0" tIns="0" rIns="0" bIns="0" rtlCol="0" anchor="t"/>
          <a:lstStyle/>
          <a:p>
            <a:pPr marL="0" indent="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Our research demonstrates the significant potential of AI in enhancing offensive capabilities. AI-driven brute force attacks can defeat most defensive techniques… but better solutions are available.</a:t>
            </a:r>
            <a:endParaRPr lang="en-US" sz="1800" dirty="0"/>
          </a:p>
        </p:txBody>
      </p:sp>
      <p:sp>
        <p:nvSpPr>
          <p:cNvPr id="5" name="Text 3"/>
          <p:cNvSpPr/>
          <p:nvPr/>
        </p:nvSpPr>
        <p:spPr>
          <a:xfrm>
            <a:off x="1185029" y="5045393"/>
            <a:ext cx="3710464" cy="1039773"/>
          </a:xfrm>
          <a:prstGeom prst="rect">
            <a:avLst/>
          </a:prstGeom>
          <a:noFill/>
          <a:ln/>
        </p:spPr>
        <p:txBody>
          <a:bodyPr wrap="square" lIns="0" tIns="0" rIns="0" bIns="0" rtlCol="0" anchor="t"/>
          <a:lstStyle/>
          <a:p>
            <a:pPr marL="0" indent="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Can you imagine this over multiple tools and give automated steps to a tool like Scylla?</a:t>
            </a:r>
            <a:endParaRPr lang="en-US" sz="1800" dirty="0"/>
          </a:p>
        </p:txBody>
      </p:sp>
      <p:sp>
        <p:nvSpPr>
          <p:cNvPr id="6" name="Text 4"/>
          <p:cNvSpPr/>
          <p:nvPr/>
        </p:nvSpPr>
        <p:spPr>
          <a:xfrm>
            <a:off x="5466755" y="1870710"/>
            <a:ext cx="3682722" cy="328136"/>
          </a:xfrm>
          <a:prstGeom prst="rect">
            <a:avLst/>
          </a:prstGeom>
          <a:noFill/>
          <a:ln/>
        </p:spPr>
        <p:txBody>
          <a:bodyPr wrap="none" lIns="0" tIns="0" rIns="0" bIns="0" rtlCol="0" anchor="t"/>
          <a:lstStyle/>
          <a:p>
            <a:pPr marL="0" indent="0">
              <a:lnSpc>
                <a:spcPts val="2550"/>
              </a:lnSpc>
              <a:buNone/>
            </a:pPr>
            <a:r>
              <a:rPr lang="en-US" sz="2050" b="1" kern="0" spc="-21" dirty="0">
                <a:solidFill>
                  <a:srgbClr val="000000"/>
                </a:solidFill>
                <a:latin typeface="Montserrat Bold" pitchFamily="34" charset="0"/>
                <a:ea typeface="Montserrat Bold" pitchFamily="34" charset="-122"/>
                <a:cs typeface="Montserrat Bold" pitchFamily="34" charset="-120"/>
              </a:rPr>
              <a:t>Limitations and Challenges</a:t>
            </a:r>
            <a:endParaRPr lang="en-US" sz="2050" dirty="0"/>
          </a:p>
        </p:txBody>
      </p:sp>
      <p:sp>
        <p:nvSpPr>
          <p:cNvPr id="7" name="Text 5"/>
          <p:cNvSpPr/>
          <p:nvPr/>
        </p:nvSpPr>
        <p:spPr>
          <a:xfrm>
            <a:off x="5466755" y="2429828"/>
            <a:ext cx="3710464" cy="2426137"/>
          </a:xfrm>
          <a:prstGeom prst="rect">
            <a:avLst/>
          </a:prstGeom>
          <a:noFill/>
          <a:ln/>
        </p:spPr>
        <p:txBody>
          <a:bodyPr wrap="square" lIns="0" tIns="0" rIns="0" bIns="0" rtlCol="0" anchor="t"/>
          <a:lstStyle/>
          <a:p>
            <a:pPr marL="0" indent="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However, we also observed clear limitations in AI's ability to adapt to certain complex security measures, particularly those involving permanent blocking. </a:t>
            </a:r>
          </a:p>
          <a:p>
            <a:pPr marL="0" indent="0">
              <a:lnSpc>
                <a:spcPts val="2700"/>
              </a:lnSpc>
              <a:buNone/>
            </a:pPr>
            <a:r>
              <a:rPr lang="en-US" dirty="0">
                <a:solidFill>
                  <a:srgbClr val="3D3838"/>
                </a:solidFill>
                <a:latin typeface="Source Sans Pro" pitchFamily="34" charset="0"/>
                <a:ea typeface="Source Sans Pro" pitchFamily="34" charset="-122"/>
                <a:cs typeface="Source Sans Pro" pitchFamily="34" charset="-120"/>
              </a:rPr>
              <a:t>And parallelable training and multi-step operations is young.</a:t>
            </a:r>
            <a:endParaRPr lang="en-US" sz="1800" dirty="0"/>
          </a:p>
        </p:txBody>
      </p:sp>
      <p:sp>
        <p:nvSpPr>
          <p:cNvPr id="8" name="Text 6"/>
          <p:cNvSpPr/>
          <p:nvPr/>
        </p:nvSpPr>
        <p:spPr>
          <a:xfrm>
            <a:off x="9748480" y="1870710"/>
            <a:ext cx="2625566" cy="328136"/>
          </a:xfrm>
          <a:prstGeom prst="rect">
            <a:avLst/>
          </a:prstGeom>
          <a:noFill/>
          <a:ln/>
        </p:spPr>
        <p:txBody>
          <a:bodyPr wrap="none" lIns="0" tIns="0" rIns="0" bIns="0" rtlCol="0" anchor="t"/>
          <a:lstStyle/>
          <a:p>
            <a:pPr marL="0" indent="0">
              <a:lnSpc>
                <a:spcPts val="2550"/>
              </a:lnSpc>
              <a:buNone/>
            </a:pPr>
            <a:r>
              <a:rPr lang="en-US" sz="2050" b="1" kern="0" spc="-21" dirty="0">
                <a:solidFill>
                  <a:srgbClr val="000000"/>
                </a:solidFill>
                <a:latin typeface="Montserrat Bold" pitchFamily="34" charset="0"/>
                <a:ea typeface="Montserrat Bold" pitchFamily="34" charset="-122"/>
                <a:cs typeface="Montserrat Bold" pitchFamily="34" charset="-120"/>
              </a:rPr>
              <a:t>Future Directions</a:t>
            </a:r>
            <a:endParaRPr lang="en-US" sz="2050" dirty="0"/>
          </a:p>
        </p:txBody>
      </p:sp>
      <p:sp>
        <p:nvSpPr>
          <p:cNvPr id="9" name="Text 7"/>
          <p:cNvSpPr/>
          <p:nvPr/>
        </p:nvSpPr>
        <p:spPr>
          <a:xfrm>
            <a:off x="9748480" y="2429828"/>
            <a:ext cx="3710464" cy="3119318"/>
          </a:xfrm>
          <a:prstGeom prst="rect">
            <a:avLst/>
          </a:prstGeom>
          <a:noFill/>
          <a:ln/>
        </p:spPr>
        <p:txBody>
          <a:bodyPr wrap="square" lIns="0" tIns="0" rIns="0" bIns="0" rtlCol="0" anchor="t"/>
          <a:lstStyle/>
          <a:p>
            <a:pPr marL="0" indent="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Moving forward, the integration of more advanced AI algorithms, improved parallel processing, and dynamic environment adaptation will be crucial. These advancements could revolutionize penetration testing and vulnerability assessment, while also informing the development of more robust defense mechanisms.</a:t>
            </a:r>
            <a:endParaRPr lang="en-US" sz="1800" dirty="0"/>
          </a:p>
        </p:txBody>
      </p:sp>
      <p:sp>
        <p:nvSpPr>
          <p:cNvPr id="10" name="Text 8"/>
          <p:cNvSpPr/>
          <p:nvPr/>
        </p:nvSpPr>
        <p:spPr>
          <a:xfrm>
            <a:off x="1185029" y="6552962"/>
            <a:ext cx="12260223" cy="1039773"/>
          </a:xfrm>
          <a:prstGeom prst="rect">
            <a:avLst/>
          </a:prstGeom>
          <a:noFill/>
          <a:ln/>
        </p:spPr>
        <p:txBody>
          <a:bodyPr wrap="square" lIns="0" tIns="0" rIns="0" bIns="0" rtlCol="0" anchor="t"/>
          <a:lstStyle/>
          <a:p>
            <a:pPr marL="0" indent="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As we continue to explore the intersection of AI and cybersecurity, it's crucial to maintain a balance between offensive capabilities and defensive measures. This research not only pushes the boundaries of what's possible in cybersecurity testing but also underscores the need for continuous innovation in security practices to stay ahead of potential threats.</a:t>
            </a:r>
            <a:endParaRPr lang="en-US" sz="1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5B88C-E4B3-719A-C5B4-A9B0B99AE87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0468AC0-C26B-C188-FBB2-BCB73BF5C4E2}"/>
              </a:ext>
            </a:extLst>
          </p:cNvPr>
          <p:cNvSpPr/>
          <p:nvPr/>
        </p:nvSpPr>
        <p:spPr>
          <a:xfrm>
            <a:off x="1185029" y="636865"/>
            <a:ext cx="7938492" cy="656392"/>
          </a:xfrm>
          <a:prstGeom prst="rect">
            <a:avLst/>
          </a:prstGeom>
          <a:noFill/>
          <a:ln/>
        </p:spPr>
        <p:txBody>
          <a:bodyPr wrap="none" lIns="0" tIns="0" rIns="0" bIns="0" rtlCol="0" anchor="t"/>
          <a:lstStyle/>
          <a:p>
            <a:pPr marL="0" indent="0">
              <a:lnSpc>
                <a:spcPts val="5150"/>
              </a:lnSpc>
              <a:buNone/>
            </a:pPr>
            <a:r>
              <a:rPr lang="en-US" sz="4100" b="1" kern="0" spc="-41" dirty="0">
                <a:solidFill>
                  <a:srgbClr val="000000"/>
                </a:solidFill>
                <a:latin typeface="Montserrat Bold" pitchFamily="34" charset="0"/>
                <a:ea typeface="Montserrat Bold" pitchFamily="34" charset="-122"/>
                <a:cs typeface="Montserrat Bold" pitchFamily="34" charset="-120"/>
              </a:rPr>
              <a:t>Related work</a:t>
            </a:r>
            <a:endParaRPr lang="en-US" sz="4100" dirty="0"/>
          </a:p>
        </p:txBody>
      </p:sp>
      <p:sp>
        <p:nvSpPr>
          <p:cNvPr id="12" name="TextBox 11">
            <a:extLst>
              <a:ext uri="{FF2B5EF4-FFF2-40B4-BE49-F238E27FC236}">
                <a16:creationId xmlns:a16="http://schemas.microsoft.com/office/drawing/2014/main" id="{B92C7C8C-3452-0CD5-643E-5F0788529B01}"/>
              </a:ext>
            </a:extLst>
          </p:cNvPr>
          <p:cNvSpPr txBox="1"/>
          <p:nvPr/>
        </p:nvSpPr>
        <p:spPr>
          <a:xfrm>
            <a:off x="614119" y="1762092"/>
            <a:ext cx="13276520" cy="5416868"/>
          </a:xfrm>
          <a:prstGeom prst="rect">
            <a:avLst/>
          </a:prstGeom>
          <a:noFill/>
        </p:spPr>
        <p:txBody>
          <a:bodyPr wrap="square">
            <a:spAutoFit/>
          </a:bodyPr>
          <a:lstStyle/>
          <a:p>
            <a:pPr rtl="0"/>
            <a:r>
              <a:rPr lang="es-MX" sz="2000" b="1" i="0" u="none" strike="noStrike" dirty="0" err="1">
                <a:effectLst/>
                <a:latin typeface="Montserrat" panose="00000500000000000000" pitchFamily="2" charset="0"/>
              </a:rPr>
              <a:t>Most</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of</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the</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research</a:t>
            </a:r>
            <a:r>
              <a:rPr lang="es-MX" sz="2000" b="1" i="0" u="none" strike="noStrike" dirty="0">
                <a:effectLst/>
                <a:latin typeface="Montserrat" panose="00000500000000000000" pitchFamily="2" charset="0"/>
              </a:rPr>
              <a:t> has </a:t>
            </a:r>
            <a:r>
              <a:rPr lang="es-MX" sz="2000" b="1" i="0" u="none" strike="noStrike" dirty="0" err="1">
                <a:effectLst/>
                <a:latin typeface="Montserrat" panose="00000500000000000000" pitchFamily="2" charset="0"/>
              </a:rPr>
              <a:t>been</a:t>
            </a:r>
            <a:r>
              <a:rPr lang="es-MX" sz="2000" b="1" i="0" u="none" strike="noStrike" dirty="0">
                <a:effectLst/>
                <a:latin typeface="Montserrat" panose="00000500000000000000" pitchFamily="2" charset="0"/>
              </a:rPr>
              <a:t> done </a:t>
            </a:r>
            <a:r>
              <a:rPr lang="es-MX" sz="2000" b="1" i="0" u="none" strike="noStrike" dirty="0" err="1">
                <a:effectLst/>
                <a:latin typeface="Montserrat" panose="00000500000000000000" pitchFamily="2" charset="0"/>
              </a:rPr>
              <a:t>using</a:t>
            </a:r>
            <a:r>
              <a:rPr lang="es-MX" sz="2000" b="1" i="0" u="none" strike="noStrike" dirty="0">
                <a:effectLst/>
                <a:latin typeface="Montserrat" panose="00000500000000000000" pitchFamily="2" charset="0"/>
              </a:rPr>
              <a:t> SQL </a:t>
            </a:r>
            <a:r>
              <a:rPr lang="es-MX" sz="2000" b="1" i="0" u="none" strike="noStrike" dirty="0" err="1">
                <a:effectLst/>
                <a:latin typeface="Montserrat" panose="00000500000000000000" pitchFamily="2" charset="0"/>
              </a:rPr>
              <a:t>Injections</a:t>
            </a:r>
            <a:r>
              <a:rPr lang="es-MX" sz="2000" b="1" i="0" u="none" strike="noStrike" dirty="0">
                <a:effectLst/>
                <a:latin typeface="Montserrat" panose="00000500000000000000" pitchFamily="2" charset="0"/>
              </a:rPr>
              <a:t> and XSS</a:t>
            </a:r>
          </a:p>
          <a:p>
            <a:pPr rtl="0"/>
            <a:endParaRPr lang="es-MX" dirty="0">
              <a:effectLst/>
            </a:endParaRPr>
          </a:p>
          <a:p>
            <a:pPr marR="50800" rtl="0" fontAlgn="base">
              <a:buFont typeface="Arial" panose="020B0604020202020204" pitchFamily="34" charset="0"/>
              <a:buChar char="•"/>
            </a:pPr>
            <a:r>
              <a:rPr lang="es-MX" sz="1800" b="0" i="0" u="none" strike="noStrike" dirty="0">
                <a:effectLst/>
                <a:latin typeface="Arial" panose="020B0604020202020204" pitchFamily="34" charset="0"/>
              </a:rPr>
              <a:t> M. </a:t>
            </a:r>
            <a:r>
              <a:rPr lang="es-MX" sz="1800" b="0" i="0" u="none" strike="noStrike" dirty="0" err="1">
                <a:effectLst/>
                <a:latin typeface="Arial" panose="020B0604020202020204" pitchFamily="34" charset="0"/>
              </a:rPr>
              <a:t>Hadavi</a:t>
            </a:r>
            <a:r>
              <a:rPr lang="es-MX" sz="1800" b="0" i="0" u="none" strike="noStrike" dirty="0">
                <a:effectLst/>
                <a:latin typeface="Arial" panose="020B0604020202020204" pitchFamily="34" charset="0"/>
              </a:rPr>
              <a:t> and M. </a:t>
            </a:r>
            <a:r>
              <a:rPr lang="es-MX" sz="1800" b="0" i="0" u="none" strike="noStrike" dirty="0" err="1">
                <a:effectLst/>
                <a:latin typeface="Arial" panose="020B0604020202020204" pitchFamily="34" charset="0"/>
              </a:rPr>
              <a:t>Hemmati</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Bypassing</a:t>
            </a:r>
            <a:r>
              <a:rPr lang="es-MX" sz="1800" b="0" i="0" u="none" strike="noStrike" dirty="0">
                <a:effectLst/>
                <a:latin typeface="Arial" panose="020B0604020202020204" pitchFamily="34" charset="0"/>
              </a:rPr>
              <a:t> Web </a:t>
            </a:r>
            <a:r>
              <a:rPr lang="es-MX" sz="1800" b="0" i="0" u="none" strike="noStrike" dirty="0" err="1">
                <a:effectLst/>
                <a:latin typeface="Arial" panose="020B0604020202020204" pitchFamily="34" charset="0"/>
              </a:rPr>
              <a:t>Application</a:t>
            </a:r>
            <a:r>
              <a:rPr lang="es-MX" sz="1800" b="0" i="0" u="none" strike="noStrike" dirty="0">
                <a:effectLst/>
                <a:latin typeface="Arial" panose="020B0604020202020204" pitchFamily="34" charset="0"/>
              </a:rPr>
              <a:t> Firewalls </a:t>
            </a:r>
            <a:r>
              <a:rPr lang="es-MX" sz="1800" b="0" i="0" u="none" strike="noStrike" dirty="0" err="1">
                <a:effectLst/>
                <a:latin typeface="Arial" panose="020B0604020202020204" pitchFamily="34" charset="0"/>
              </a:rPr>
              <a:t>Using</a:t>
            </a:r>
            <a:r>
              <a:rPr lang="es-MX" sz="1800" b="0" i="0" u="none" strike="noStrike" dirty="0">
                <a:effectLst/>
                <a:latin typeface="Arial" panose="020B0604020202020204" pitchFamily="34" charset="0"/>
              </a:rPr>
              <a:t> Deep </a:t>
            </a:r>
            <a:r>
              <a:rPr lang="es-MX" sz="1800" b="0" i="0" u="none" strike="noStrike" dirty="0" err="1">
                <a:effectLst/>
                <a:latin typeface="Arial" panose="020B0604020202020204" pitchFamily="34" charset="0"/>
              </a:rPr>
              <a:t>Reinforcement</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Learning</a:t>
            </a:r>
            <a:r>
              <a:rPr lang="es-MX" sz="1800" b="0" i="0" u="none" strike="noStrike" dirty="0">
                <a:effectLst/>
                <a:latin typeface="Arial" panose="020B0604020202020204" pitchFamily="34" charset="0"/>
              </a:rPr>
              <a:t>”.</a:t>
            </a:r>
          </a:p>
          <a:p>
            <a:pPr marR="50800" rtl="0" fontAlgn="base">
              <a:buFont typeface="Arial" panose="020B0604020202020204" pitchFamily="34" charset="0"/>
              <a:buChar char="•"/>
            </a:pPr>
            <a:r>
              <a:rPr lang="es-MX" sz="1800" b="0" i="0" u="none" strike="noStrike" dirty="0">
                <a:effectLst/>
                <a:latin typeface="Arial" panose="020B0604020202020204" pitchFamily="34" charset="0"/>
              </a:rPr>
              <a:t> J. Wang, L. </a:t>
            </a:r>
            <a:r>
              <a:rPr lang="es-MX" sz="1800" b="0" i="0" u="none" strike="noStrike" dirty="0" err="1">
                <a:effectLst/>
                <a:latin typeface="Arial" panose="020B0604020202020204" pitchFamily="34" charset="0"/>
              </a:rPr>
              <a:t>Qixu</a:t>
            </a:r>
            <a:r>
              <a:rPr lang="es-MX" sz="1800" b="0" i="0" u="none" strike="noStrike" dirty="0">
                <a:effectLst/>
                <a:latin typeface="Arial" panose="020B0604020202020204" pitchFamily="34" charset="0"/>
              </a:rPr>
              <a:t>, W. Di, Y. Dong, and X. Cui, “</a:t>
            </a:r>
            <a:r>
              <a:rPr lang="es-MX" sz="1800" b="0" i="0" u="none" strike="noStrike" dirty="0" err="1">
                <a:effectLst/>
                <a:latin typeface="Arial" panose="020B0604020202020204" pitchFamily="34" charset="0"/>
              </a:rPr>
              <a:t>Crafting</a:t>
            </a:r>
            <a:r>
              <a:rPr lang="es-MX" sz="1800" b="0" i="0" u="none" strike="noStrike" dirty="0">
                <a:effectLst/>
                <a:latin typeface="Arial" panose="020B0604020202020204" pitchFamily="34" charset="0"/>
              </a:rPr>
              <a:t> Adversarial </a:t>
            </a:r>
            <a:r>
              <a:rPr lang="es-MX" sz="1800" b="0" i="0" u="none" strike="noStrike" dirty="0" err="1">
                <a:effectLst/>
                <a:latin typeface="Arial" panose="020B0604020202020204" pitchFamily="34" charset="0"/>
              </a:rPr>
              <a:t>Example</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to</a:t>
            </a:r>
            <a:r>
              <a:rPr lang="es-MX" sz="1800" b="0" i="0" u="none" strike="noStrike" dirty="0">
                <a:effectLst/>
                <a:latin typeface="Arial" panose="020B0604020202020204" pitchFamily="34" charset="0"/>
              </a:rPr>
              <a:t> Bypass Flow-&amp;ML- </a:t>
            </a:r>
            <a:r>
              <a:rPr lang="es-MX" sz="1800" b="0" i="0" u="none" strike="noStrike" dirty="0" err="1">
                <a:effectLst/>
                <a:latin typeface="Arial" panose="020B0604020202020204" pitchFamily="34" charset="0"/>
              </a:rPr>
              <a:t>based</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Botnet</a:t>
            </a:r>
            <a:r>
              <a:rPr lang="es-MX" sz="1800" b="0" i="0" u="none" strike="noStrike" dirty="0">
                <a:effectLst/>
                <a:latin typeface="Arial" panose="020B0604020202020204" pitchFamily="34" charset="0"/>
              </a:rPr>
              <a:t> Detector </a:t>
            </a:r>
            <a:r>
              <a:rPr lang="es-MX" sz="1800" b="0" i="0" u="none" strike="noStrike" dirty="0" err="1">
                <a:effectLst/>
                <a:latin typeface="Arial" panose="020B0604020202020204" pitchFamily="34" charset="0"/>
              </a:rPr>
              <a:t>via</a:t>
            </a:r>
            <a:r>
              <a:rPr lang="es-MX" sz="1800" b="0" i="0" u="none" strike="noStrike" dirty="0">
                <a:effectLst/>
                <a:latin typeface="Arial" panose="020B0604020202020204" pitchFamily="34" charset="0"/>
              </a:rPr>
              <a:t> RL,” in 24th International </a:t>
            </a:r>
            <a:r>
              <a:rPr lang="es-MX" sz="1800" b="0" i="0" u="none" strike="noStrike" dirty="0" err="1">
                <a:effectLst/>
                <a:latin typeface="Arial" panose="020B0604020202020204" pitchFamily="34" charset="0"/>
              </a:rPr>
              <a:t>Symposium</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on</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Research</a:t>
            </a:r>
            <a:r>
              <a:rPr lang="es-MX" sz="1800" b="0" i="0" u="none" strike="noStrike" dirty="0">
                <a:effectLst/>
                <a:latin typeface="Arial" panose="020B0604020202020204" pitchFamily="34" charset="0"/>
              </a:rPr>
              <a:t> in </a:t>
            </a:r>
            <a:r>
              <a:rPr lang="es-MX" sz="1800" b="0" i="0" u="none" strike="noStrike" dirty="0" err="1">
                <a:effectLst/>
                <a:latin typeface="Arial" panose="020B0604020202020204" pitchFamily="34" charset="0"/>
              </a:rPr>
              <a:t>Attacks</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Intrusions</a:t>
            </a:r>
            <a:r>
              <a:rPr lang="es-MX" sz="1800" b="0" i="0" u="none" strike="noStrike" dirty="0">
                <a:effectLst/>
                <a:latin typeface="Arial" panose="020B0604020202020204" pitchFamily="34" charset="0"/>
              </a:rPr>
              <a:t> and Defenses, San Sebastian </a:t>
            </a:r>
            <a:r>
              <a:rPr lang="es-MX" sz="1800" b="0" i="0" u="none" strike="noStrike" dirty="0" err="1">
                <a:effectLst/>
                <a:latin typeface="Arial" panose="020B0604020202020204" pitchFamily="34" charset="0"/>
              </a:rPr>
              <a:t>Spain</a:t>
            </a:r>
            <a:r>
              <a:rPr lang="es-MX" sz="1800" b="0" i="0" u="none" strike="noStrike" dirty="0">
                <a:effectLst/>
                <a:latin typeface="Arial" panose="020B0604020202020204" pitchFamily="34" charset="0"/>
              </a:rPr>
              <a:t>: ACM, Oct. 2021, pp. 193–204. </a:t>
            </a:r>
            <a:r>
              <a:rPr lang="es-MX" sz="1800" b="0" i="0" u="none" strike="noStrike" dirty="0" err="1">
                <a:effectLst/>
                <a:latin typeface="Arial" panose="020B0604020202020204" pitchFamily="34" charset="0"/>
              </a:rPr>
              <a:t>doi</a:t>
            </a:r>
            <a:r>
              <a:rPr lang="es-MX" sz="1800" b="0" i="0" u="none" strike="noStrike" dirty="0">
                <a:effectLst/>
                <a:latin typeface="Arial" panose="020B0604020202020204" pitchFamily="34" charset="0"/>
              </a:rPr>
              <a:t>:</a:t>
            </a:r>
            <a:r>
              <a:rPr lang="es-MX" sz="1800" b="0" i="0" u="none" strike="noStrike" dirty="0">
                <a:effectLst/>
                <a:latin typeface="Arial" panose="020B0604020202020204" pitchFamily="34" charset="0"/>
                <a:hlinkClick r:id="rId3">
                  <a:extLst>
                    <a:ext uri="{A12FA001-AC4F-418D-AE19-62706E023703}">
                      <ahyp:hlinkClr xmlns:ahyp="http://schemas.microsoft.com/office/drawing/2018/hyperlinkcolor" val="tx"/>
                    </a:ext>
                  </a:extLst>
                </a:hlinkClick>
              </a:rPr>
              <a:t> 10.1145/3471621.3471841</a:t>
            </a:r>
            <a:r>
              <a:rPr lang="es-MX" sz="1800" b="0" i="0" u="none" strike="noStrike" dirty="0">
                <a:effectLst/>
                <a:latin typeface="Arial" panose="020B0604020202020204" pitchFamily="34" charset="0"/>
              </a:rPr>
              <a:t>.</a:t>
            </a:r>
          </a:p>
          <a:p>
            <a:pPr marR="50800" rtl="0" fontAlgn="base">
              <a:buFont typeface="Arial" panose="020B0604020202020204" pitchFamily="34" charset="0"/>
              <a:buChar char="•"/>
            </a:pPr>
            <a:r>
              <a:rPr lang="es-MX" sz="1800" b="0" i="0" u="none" strike="noStrike" dirty="0">
                <a:effectLst/>
                <a:latin typeface="Arial" panose="020B0604020202020204" pitchFamily="34" charset="0"/>
              </a:rPr>
              <a:t> X. Wang and H. </a:t>
            </a:r>
            <a:r>
              <a:rPr lang="es-MX" sz="1800" b="0" i="0" u="none" strike="noStrike" dirty="0" err="1">
                <a:effectLst/>
                <a:latin typeface="Arial" panose="020B0604020202020204" pitchFamily="34" charset="0"/>
              </a:rPr>
              <a:t>Hu</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Evading</a:t>
            </a:r>
            <a:r>
              <a:rPr lang="es-MX" sz="1800" b="0" i="0" u="none" strike="noStrike" dirty="0">
                <a:effectLst/>
                <a:latin typeface="Arial" panose="020B0604020202020204" pitchFamily="34" charset="0"/>
              </a:rPr>
              <a:t> Web </a:t>
            </a:r>
            <a:r>
              <a:rPr lang="es-MX" sz="1800" b="0" i="0" u="none" strike="noStrike" dirty="0" err="1">
                <a:effectLst/>
                <a:latin typeface="Arial" panose="020B0604020202020204" pitchFamily="34" charset="0"/>
              </a:rPr>
              <a:t>Application</a:t>
            </a:r>
            <a:r>
              <a:rPr lang="es-MX" sz="1800" b="0" i="0" u="none" strike="noStrike" dirty="0">
                <a:effectLst/>
                <a:latin typeface="Arial" panose="020B0604020202020204" pitchFamily="34" charset="0"/>
              </a:rPr>
              <a:t> Firewalls </a:t>
            </a:r>
            <a:r>
              <a:rPr lang="es-MX" sz="1800" b="0" i="0" u="none" strike="noStrike" dirty="0" err="1">
                <a:effectLst/>
                <a:latin typeface="Arial" panose="020B0604020202020204" pitchFamily="34" charset="0"/>
              </a:rPr>
              <a:t>with</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Reinforcement</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Learning</a:t>
            </a:r>
            <a:r>
              <a:rPr lang="es-MX" sz="1800" b="0" i="0" u="none" strike="noStrike" dirty="0">
                <a:effectLst/>
                <a:latin typeface="Arial" panose="020B0604020202020204" pitchFamily="34" charset="0"/>
              </a:rPr>
              <a:t>”.</a:t>
            </a:r>
          </a:p>
          <a:p>
            <a:pPr marR="50800" rtl="0" fontAlgn="base">
              <a:buFont typeface="Arial" panose="020B0604020202020204" pitchFamily="34" charset="0"/>
              <a:buChar char="•"/>
            </a:pPr>
            <a:r>
              <a:rPr lang="es-MX" sz="1800" b="0" i="0" u="none" strike="noStrike" dirty="0">
                <a:effectLst/>
                <a:latin typeface="Arial" panose="020B0604020202020204" pitchFamily="34" charset="0"/>
              </a:rPr>
              <a:t> M. </a:t>
            </a:r>
            <a:r>
              <a:rPr lang="es-MX" sz="1800" b="0" i="0" u="none" strike="noStrike" dirty="0" err="1">
                <a:effectLst/>
                <a:latin typeface="Arial" panose="020B0604020202020204" pitchFamily="34" charset="0"/>
              </a:rPr>
              <a:t>Hemmati</a:t>
            </a:r>
            <a:r>
              <a:rPr lang="es-MX" sz="1800" b="0" i="0" u="none" strike="noStrike" dirty="0">
                <a:effectLst/>
                <a:latin typeface="Arial" panose="020B0604020202020204" pitchFamily="34" charset="0"/>
              </a:rPr>
              <a:t> and M. A. </a:t>
            </a:r>
            <a:r>
              <a:rPr lang="es-MX" sz="1800" b="0" i="0" u="none" strike="noStrike" dirty="0" err="1">
                <a:effectLst/>
                <a:latin typeface="Arial" panose="020B0604020202020204" pitchFamily="34" charset="0"/>
              </a:rPr>
              <a:t>Hadavi</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Using</a:t>
            </a:r>
            <a:r>
              <a:rPr lang="es-MX" sz="1800" b="0" i="0" u="none" strike="noStrike" dirty="0">
                <a:effectLst/>
                <a:latin typeface="Arial" panose="020B0604020202020204" pitchFamily="34" charset="0"/>
              </a:rPr>
              <a:t> Deep </a:t>
            </a:r>
            <a:r>
              <a:rPr lang="es-MX" sz="1800" b="0" i="0" u="none" strike="noStrike" dirty="0" err="1">
                <a:effectLst/>
                <a:latin typeface="Arial" panose="020B0604020202020204" pitchFamily="34" charset="0"/>
              </a:rPr>
              <a:t>Reinforcement</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Learning</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to</a:t>
            </a:r>
            <a:r>
              <a:rPr lang="es-MX" sz="1800" b="0" i="0" u="none" strike="noStrike" dirty="0">
                <a:effectLst/>
                <a:latin typeface="Arial" panose="020B0604020202020204" pitchFamily="34" charset="0"/>
              </a:rPr>
              <a:t> Evade Web </a:t>
            </a:r>
            <a:r>
              <a:rPr lang="es-MX" sz="1800" b="0" i="0" u="none" strike="noStrike" dirty="0" err="1">
                <a:effectLst/>
                <a:latin typeface="Arial" panose="020B0604020202020204" pitchFamily="34" charset="0"/>
              </a:rPr>
              <a:t>Application</a:t>
            </a:r>
            <a:r>
              <a:rPr lang="es-MX" sz="1800" b="0" i="0" u="none" strike="noStrike" dirty="0">
                <a:effectLst/>
                <a:latin typeface="Arial" panose="020B0604020202020204" pitchFamily="34" charset="0"/>
              </a:rPr>
              <a:t> Firewalls,” in </a:t>
            </a:r>
            <a:r>
              <a:rPr lang="es-MX" sz="1800" b="0" i="1" u="none" strike="noStrike" dirty="0">
                <a:effectLst/>
                <a:latin typeface="Arial" panose="020B0604020202020204" pitchFamily="34" charset="0"/>
              </a:rPr>
              <a:t>2021 18th International ISC </a:t>
            </a:r>
            <a:r>
              <a:rPr lang="es-MX" sz="1800" b="0" i="1" u="none" strike="noStrike" dirty="0" err="1">
                <a:effectLst/>
                <a:latin typeface="Arial" panose="020B0604020202020204" pitchFamily="34" charset="0"/>
              </a:rPr>
              <a:t>Conference</a:t>
            </a:r>
            <a:r>
              <a:rPr lang="es-MX" sz="1800" b="0" i="1" u="none" strike="noStrike" dirty="0">
                <a:effectLst/>
                <a:latin typeface="Arial" panose="020B0604020202020204" pitchFamily="34" charset="0"/>
              </a:rPr>
              <a:t> </a:t>
            </a:r>
            <a:r>
              <a:rPr lang="es-MX" sz="1800" b="0" i="1" u="none" strike="noStrike" dirty="0" err="1">
                <a:effectLst/>
                <a:latin typeface="Arial" panose="020B0604020202020204" pitchFamily="34" charset="0"/>
              </a:rPr>
              <a:t>on</a:t>
            </a:r>
            <a:r>
              <a:rPr lang="es-MX" sz="1800" b="0" i="1" u="none" strike="noStrike" dirty="0">
                <a:effectLst/>
                <a:latin typeface="Arial" panose="020B0604020202020204" pitchFamily="34" charset="0"/>
              </a:rPr>
              <a:t> </a:t>
            </a:r>
            <a:r>
              <a:rPr lang="es-MX" sz="1800" b="0" i="1" u="none" strike="noStrike" dirty="0" err="1">
                <a:effectLst/>
                <a:latin typeface="Arial" panose="020B0604020202020204" pitchFamily="34" charset="0"/>
              </a:rPr>
              <a:t>Information</a:t>
            </a:r>
            <a:r>
              <a:rPr lang="es-MX" sz="1800" b="0" i="1" u="none" strike="noStrike" dirty="0">
                <a:effectLst/>
                <a:latin typeface="Arial" panose="020B0604020202020204" pitchFamily="34" charset="0"/>
              </a:rPr>
              <a:t> Security and </a:t>
            </a:r>
            <a:r>
              <a:rPr lang="es-MX" sz="1800" b="0" i="1" u="none" strike="noStrike" dirty="0" err="1">
                <a:effectLst/>
                <a:latin typeface="Arial" panose="020B0604020202020204" pitchFamily="34" charset="0"/>
              </a:rPr>
              <a:t>Cryptology</a:t>
            </a:r>
            <a:r>
              <a:rPr lang="es-MX" sz="1800" b="0" i="1" u="none" strike="noStrike" dirty="0">
                <a:effectLst/>
                <a:latin typeface="Arial" panose="020B0604020202020204" pitchFamily="34" charset="0"/>
              </a:rPr>
              <a:t> (ISCISC)</a:t>
            </a:r>
            <a:r>
              <a:rPr lang="es-MX" sz="1800" b="0" i="0" u="none" strike="noStrike" dirty="0">
                <a:effectLst/>
                <a:latin typeface="Arial" panose="020B0604020202020204" pitchFamily="34" charset="0"/>
              </a:rPr>
              <a:t>, Sep. 2021, pp. 35–41. </a:t>
            </a:r>
            <a:r>
              <a:rPr lang="es-MX" sz="1800" b="0" i="0" u="none" strike="noStrike" dirty="0" err="1">
                <a:effectLst/>
                <a:latin typeface="Arial" panose="020B0604020202020204" pitchFamily="34" charset="0"/>
              </a:rPr>
              <a:t>doi</a:t>
            </a:r>
            <a:r>
              <a:rPr lang="es-MX" sz="1800" b="0" i="0" u="none" strike="noStrike" dirty="0">
                <a:effectLst/>
                <a:latin typeface="Arial" panose="020B0604020202020204" pitchFamily="34" charset="0"/>
              </a:rPr>
              <a:t>:</a:t>
            </a:r>
            <a:r>
              <a:rPr lang="es-MX" sz="1800" b="0" i="0" u="none" strike="noStrike" dirty="0">
                <a:solidFill>
                  <a:srgbClr val="0563C1"/>
                </a:solidFill>
                <a:effectLst/>
                <a:latin typeface="Arial" panose="020B0604020202020204" pitchFamily="34" charset="0"/>
                <a:hlinkClick r:id="rId4">
                  <a:extLst>
                    <a:ext uri="{A12FA001-AC4F-418D-AE19-62706E023703}">
                      <ahyp:hlinkClr xmlns:ahyp="http://schemas.microsoft.com/office/drawing/2018/hyperlinkcolor" val="tx"/>
                    </a:ext>
                  </a:extLst>
                </a:hlinkClick>
              </a:rPr>
              <a:t> </a:t>
            </a:r>
            <a:r>
              <a:rPr lang="es-MX" sz="1800" b="0" i="0" u="sng" strike="noStrike" dirty="0">
                <a:effectLst/>
                <a:latin typeface="Arial" panose="020B0604020202020204" pitchFamily="34" charset="0"/>
                <a:hlinkClick r:id="rId4">
                  <a:extLst>
                    <a:ext uri="{A12FA001-AC4F-418D-AE19-62706E023703}">
                      <ahyp:hlinkClr xmlns:ahyp="http://schemas.microsoft.com/office/drawing/2018/hyperlinkcolor" val="tx"/>
                    </a:ext>
                  </a:extLst>
                </a:hlinkClick>
              </a:rPr>
              <a:t>10.1109/ISCISC53448.2021.9720473</a:t>
            </a:r>
            <a:r>
              <a:rPr lang="es-MX" sz="1800" b="0" i="0" u="none" strike="noStrike" dirty="0">
                <a:effectLst/>
                <a:latin typeface="Arial" panose="020B0604020202020204" pitchFamily="34" charset="0"/>
              </a:rPr>
              <a:t>.</a:t>
            </a:r>
          </a:p>
          <a:p>
            <a:pPr rtl="0"/>
            <a:br>
              <a:rPr lang="es-MX" dirty="0"/>
            </a:br>
            <a:r>
              <a:rPr lang="es-MX" sz="2000" b="1" i="0" u="none" strike="noStrike" dirty="0" err="1">
                <a:effectLst/>
                <a:latin typeface="Montserrat" panose="00000500000000000000" pitchFamily="2" charset="0"/>
              </a:rPr>
              <a:t>Or</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related</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with</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LLM’s</a:t>
            </a:r>
            <a:r>
              <a:rPr lang="es-MX" sz="2000" b="1" i="0" u="none" strike="noStrike" dirty="0">
                <a:effectLst/>
                <a:latin typeface="Montserrat" panose="00000500000000000000" pitchFamily="2" charset="0"/>
              </a:rPr>
              <a:t> performance </a:t>
            </a:r>
            <a:r>
              <a:rPr lang="es-MX" sz="2000" b="1" i="0" u="none" strike="noStrike" dirty="0" err="1">
                <a:effectLst/>
                <a:latin typeface="Montserrat" panose="00000500000000000000" pitchFamily="2" charset="0"/>
              </a:rPr>
              <a:t>to</a:t>
            </a:r>
            <a:r>
              <a:rPr lang="es-MX" sz="2000" b="1" i="0" u="none" strike="noStrike" dirty="0">
                <a:effectLst/>
                <a:latin typeface="Montserrat" panose="00000500000000000000" pitchFamily="2" charset="0"/>
              </a:rPr>
              <a:t> evade defenses </a:t>
            </a:r>
            <a:r>
              <a:rPr lang="es-MX" sz="2000" b="1" i="0" u="none" strike="noStrike" dirty="0" err="1">
                <a:effectLst/>
                <a:latin typeface="Montserrat" panose="00000500000000000000" pitchFamily="2" charset="0"/>
              </a:rPr>
              <a:t>or</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perform</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attacks</a:t>
            </a:r>
            <a:r>
              <a:rPr lang="es-MX" sz="2000" b="1" i="0" u="none" strike="noStrike" dirty="0">
                <a:effectLst/>
                <a:latin typeface="Montserrat" panose="00000500000000000000" pitchFamily="2" charset="0"/>
              </a:rPr>
              <a:t>… No </a:t>
            </a:r>
            <a:r>
              <a:rPr lang="es-MX" sz="2000" b="1" i="0" u="none" strike="noStrike" dirty="0" err="1">
                <a:effectLst/>
                <a:latin typeface="Montserrat" panose="00000500000000000000" pitchFamily="2" charset="0"/>
              </a:rPr>
              <a:t>paralelization</a:t>
            </a:r>
            <a:endParaRPr lang="es-MX" sz="2000" b="1" i="0" u="none" strike="noStrike" dirty="0">
              <a:effectLst/>
              <a:latin typeface="Montserrat" panose="00000500000000000000" pitchFamily="2" charset="0"/>
            </a:endParaRPr>
          </a:p>
          <a:p>
            <a:pPr rtl="0"/>
            <a:endParaRPr lang="es-MX" dirty="0">
              <a:effectLst/>
            </a:endParaRPr>
          </a:p>
          <a:p>
            <a:pPr marR="50800" rtl="0" fontAlgn="base">
              <a:buFont typeface="Arial" panose="020B0604020202020204" pitchFamily="34" charset="0"/>
              <a:buChar char="•"/>
            </a:pPr>
            <a:r>
              <a:rPr lang="es-MX" sz="1800" b="0" i="0" u="none" strike="noStrike" dirty="0">
                <a:effectLst/>
                <a:latin typeface="Arial" panose="020B0604020202020204" pitchFamily="34" charset="0"/>
              </a:rPr>
              <a:t> M. </a:t>
            </a:r>
            <a:r>
              <a:rPr lang="es-MX" sz="1800" b="0" i="0" u="none" strike="noStrike" dirty="0" err="1">
                <a:effectLst/>
                <a:latin typeface="Arial" panose="020B0604020202020204" pitchFamily="34" charset="0"/>
              </a:rPr>
              <a:t>Shao</a:t>
            </a:r>
            <a:r>
              <a:rPr lang="es-MX" sz="1800" b="0" i="0" u="none" strike="noStrike" dirty="0">
                <a:effectLst/>
                <a:latin typeface="Arial" panose="020B0604020202020204" pitchFamily="34" charset="0"/>
              </a:rPr>
              <a:t> </a:t>
            </a:r>
            <a:r>
              <a:rPr lang="es-MX" sz="1800" b="0" i="1" u="none" strike="noStrike" dirty="0">
                <a:effectLst/>
                <a:latin typeface="Arial" panose="020B0604020202020204" pitchFamily="34" charset="0"/>
              </a:rPr>
              <a:t>et al.</a:t>
            </a:r>
            <a:r>
              <a:rPr lang="es-MX" sz="1800" b="0" i="0" u="none" strike="noStrike" dirty="0">
                <a:effectLst/>
                <a:latin typeface="Arial" panose="020B0604020202020204" pitchFamily="34" charset="0"/>
              </a:rPr>
              <a:t>, “NYU CTF </a:t>
            </a:r>
            <a:r>
              <a:rPr lang="es-MX" sz="1800" b="0" i="0" u="none" strike="noStrike" dirty="0" err="1">
                <a:effectLst/>
                <a:latin typeface="Arial" panose="020B0604020202020204" pitchFamily="34" charset="0"/>
              </a:rPr>
              <a:t>Dataset</a:t>
            </a:r>
            <a:r>
              <a:rPr lang="es-MX" sz="1800" b="0" i="0" u="none" strike="noStrike" dirty="0">
                <a:effectLst/>
                <a:latin typeface="Arial" panose="020B0604020202020204" pitchFamily="34" charset="0"/>
              </a:rPr>
              <a:t>: A </a:t>
            </a:r>
            <a:r>
              <a:rPr lang="es-MX" sz="1800" b="0" i="0" u="none" strike="noStrike" dirty="0" err="1">
                <a:effectLst/>
                <a:latin typeface="Arial" panose="020B0604020202020204" pitchFamily="34" charset="0"/>
              </a:rPr>
              <a:t>Scalable</a:t>
            </a:r>
            <a:r>
              <a:rPr lang="es-MX" sz="1800" b="0" i="0" u="none" strike="noStrike" dirty="0">
                <a:effectLst/>
                <a:latin typeface="Arial" panose="020B0604020202020204" pitchFamily="34" charset="0"/>
              </a:rPr>
              <a:t> Open-</a:t>
            </a:r>
            <a:r>
              <a:rPr lang="es-MX" sz="1800" b="0" i="0" u="none" strike="noStrike" dirty="0" err="1">
                <a:effectLst/>
                <a:latin typeface="Arial" panose="020B0604020202020204" pitchFamily="34" charset="0"/>
              </a:rPr>
              <a:t>Source</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Benchmark</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Dataset</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for</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Evaluating</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LLMs</a:t>
            </a:r>
            <a:r>
              <a:rPr lang="es-MX" sz="1800" b="0" i="0" u="none" strike="noStrike" dirty="0">
                <a:effectLst/>
                <a:latin typeface="Arial" panose="020B0604020202020204" pitchFamily="34" charset="0"/>
              </a:rPr>
              <a:t> in </a:t>
            </a:r>
            <a:r>
              <a:rPr lang="es-MX" sz="1800" b="0" i="0" u="none" strike="noStrike" dirty="0" err="1">
                <a:effectLst/>
                <a:latin typeface="Arial" panose="020B0604020202020204" pitchFamily="34" charset="0"/>
              </a:rPr>
              <a:t>Offensive</a:t>
            </a:r>
            <a:r>
              <a:rPr lang="es-MX" sz="1800" b="0" i="0" u="none" strike="noStrike" dirty="0">
                <a:effectLst/>
                <a:latin typeface="Arial" panose="020B0604020202020204" pitchFamily="34" charset="0"/>
              </a:rPr>
              <a:t> Security,” </a:t>
            </a:r>
            <a:r>
              <a:rPr lang="es-MX" sz="1800" b="0" i="0" u="none" strike="noStrike" dirty="0" err="1">
                <a:effectLst/>
                <a:latin typeface="Arial" panose="020B0604020202020204" pitchFamily="34" charset="0"/>
              </a:rPr>
              <a:t>Aug</a:t>
            </a:r>
            <a:r>
              <a:rPr lang="es-MX" sz="1800" b="0" i="0" u="none" strike="noStrike" dirty="0">
                <a:effectLst/>
                <a:latin typeface="Arial" panose="020B0604020202020204" pitchFamily="34" charset="0"/>
              </a:rPr>
              <a:t>. 21, 2024, </a:t>
            </a:r>
            <a:r>
              <a:rPr lang="es-MX" sz="1800" b="0" i="1" u="none" strike="noStrike" dirty="0" err="1">
                <a:effectLst/>
                <a:latin typeface="Arial" panose="020B0604020202020204" pitchFamily="34" charset="0"/>
              </a:rPr>
              <a:t>arXiv</a:t>
            </a:r>
            <a:r>
              <a:rPr lang="es-MX" sz="1800" b="0" i="0" u="none" strike="noStrike" dirty="0">
                <a:effectLst/>
                <a:latin typeface="Arial" panose="020B0604020202020204" pitchFamily="34" charset="0"/>
              </a:rPr>
              <a:t>: arXiv:2406.05590. </a:t>
            </a:r>
            <a:r>
              <a:rPr lang="es-MX" sz="1800" b="0" i="0" u="none" strike="noStrike" dirty="0" err="1">
                <a:effectLst/>
                <a:latin typeface="Arial" panose="020B0604020202020204" pitchFamily="34" charset="0"/>
              </a:rPr>
              <a:t>Accessed</a:t>
            </a:r>
            <a:r>
              <a:rPr lang="es-MX" sz="1800" b="0" i="0" u="none" strike="noStrike" dirty="0">
                <a:effectLst/>
                <a:latin typeface="Arial" panose="020B0604020202020204" pitchFamily="34" charset="0"/>
              </a:rPr>
              <a:t>: Oct. 27, 2024. [Online]. </a:t>
            </a:r>
            <a:r>
              <a:rPr lang="es-MX" sz="1800" b="0" i="0" u="none" strike="noStrike" dirty="0" err="1">
                <a:effectLst/>
                <a:latin typeface="Arial" panose="020B0604020202020204" pitchFamily="34" charset="0"/>
              </a:rPr>
              <a:t>Available</a:t>
            </a:r>
            <a:r>
              <a:rPr lang="es-MX" sz="1800" b="0" i="0" u="none" strike="noStrike" dirty="0">
                <a:effectLst/>
                <a:latin typeface="Arial" panose="020B0604020202020204" pitchFamily="34" charset="0"/>
              </a:rPr>
              <a:t>:</a:t>
            </a:r>
            <a:r>
              <a:rPr lang="es-MX" sz="1800" b="0" i="0" u="none" strike="noStrike" dirty="0">
                <a:solidFill>
                  <a:srgbClr val="0563C1"/>
                </a:solidFill>
                <a:effectLst/>
                <a:latin typeface="Arial" panose="020B0604020202020204" pitchFamily="34" charset="0"/>
                <a:hlinkClick r:id="rId5">
                  <a:extLst>
                    <a:ext uri="{A12FA001-AC4F-418D-AE19-62706E023703}">
                      <ahyp:hlinkClr xmlns:ahyp="http://schemas.microsoft.com/office/drawing/2018/hyperlinkcolor" val="tx"/>
                    </a:ext>
                  </a:extLst>
                </a:hlinkClick>
              </a:rPr>
              <a:t> </a:t>
            </a:r>
            <a:r>
              <a:rPr lang="es-MX" sz="1800" b="0" i="0" u="sng" strike="noStrike" dirty="0">
                <a:effectLst/>
                <a:latin typeface="Arial" panose="020B0604020202020204" pitchFamily="34" charset="0"/>
                <a:hlinkClick r:id="rId5">
                  <a:extLst>
                    <a:ext uri="{A12FA001-AC4F-418D-AE19-62706E023703}">
                      <ahyp:hlinkClr xmlns:ahyp="http://schemas.microsoft.com/office/drawing/2018/hyperlinkcolor" val="tx"/>
                    </a:ext>
                  </a:extLst>
                </a:hlinkClick>
              </a:rPr>
              <a:t>http://arxiv.org/abs/2406.05590</a:t>
            </a:r>
            <a:endParaRPr lang="es-MX" sz="1800" b="0" i="0" u="none" strike="noStrike" dirty="0">
              <a:effectLst/>
              <a:latin typeface="Arial" panose="020B0604020202020204" pitchFamily="34" charset="0"/>
            </a:endParaRPr>
          </a:p>
          <a:p>
            <a:pPr rtl="0" fontAlgn="base">
              <a:buFont typeface="Arial" panose="020B0604020202020204" pitchFamily="34" charset="0"/>
              <a:buChar char="•"/>
            </a:pP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Gelei</a:t>
            </a:r>
            <a:r>
              <a:rPr lang="es-MX" sz="1800" b="0" i="0" u="none" strike="noStrike" dirty="0">
                <a:effectLst/>
                <a:latin typeface="Arial" panose="020B0604020202020204" pitchFamily="34" charset="0"/>
              </a:rPr>
              <a:t> Deng, Yi Liu, V ́</a:t>
            </a:r>
            <a:r>
              <a:rPr lang="es-MX" sz="1800" b="0" i="0" u="none" strike="noStrike" dirty="0" err="1">
                <a:effectLst/>
                <a:latin typeface="Arial" panose="020B0604020202020204" pitchFamily="34" charset="0"/>
              </a:rPr>
              <a:t>ıctor</a:t>
            </a:r>
            <a:r>
              <a:rPr lang="es-MX" sz="1800" b="0" i="0" u="none" strike="noStrike" dirty="0">
                <a:effectLst/>
                <a:latin typeface="Arial" panose="020B0604020202020204" pitchFamily="34" charset="0"/>
              </a:rPr>
              <a:t> Mayoral-Vilches, </a:t>
            </a:r>
            <a:r>
              <a:rPr lang="es-MX" sz="1800" b="0" i="0" u="none" strike="noStrike" dirty="0" err="1">
                <a:effectLst/>
                <a:latin typeface="Arial" panose="020B0604020202020204" pitchFamily="34" charset="0"/>
              </a:rPr>
              <a:t>Peng</a:t>
            </a:r>
            <a:r>
              <a:rPr lang="es-MX" sz="1800" b="0" i="0" u="none" strike="noStrike" dirty="0">
                <a:effectLst/>
                <a:latin typeface="Arial" panose="020B0604020202020204" pitchFamily="34" charset="0"/>
              </a:rPr>
              <a:t> Liu, </a:t>
            </a:r>
            <a:r>
              <a:rPr lang="es-MX" sz="1800" b="0" i="0" u="none" strike="noStrike" dirty="0" err="1">
                <a:effectLst/>
                <a:latin typeface="Arial" panose="020B0604020202020204" pitchFamily="34" charset="0"/>
              </a:rPr>
              <a:t>Yuekang</a:t>
            </a:r>
            <a:r>
              <a:rPr lang="es-MX" sz="1800" b="0" i="0" u="none" strike="noStrike" dirty="0">
                <a:effectLst/>
                <a:latin typeface="Arial" panose="020B0604020202020204" pitchFamily="34" charset="0"/>
              </a:rPr>
              <a:t> Li, Yuan </a:t>
            </a:r>
            <a:r>
              <a:rPr lang="es-MX" sz="1800" b="0" i="0" u="none" strike="noStrike" dirty="0" err="1">
                <a:effectLst/>
                <a:latin typeface="Arial" panose="020B0604020202020204" pitchFamily="34" charset="0"/>
              </a:rPr>
              <a:t>Xu</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Tianwei</a:t>
            </a:r>
            <a:r>
              <a:rPr lang="es-MX" sz="1800" b="0" i="0" u="none" strike="noStrike" dirty="0">
                <a:effectLst/>
                <a:latin typeface="Arial" panose="020B0604020202020204" pitchFamily="34" charset="0"/>
              </a:rPr>
              <a:t> Zhang, Yang Liu, Martin </a:t>
            </a:r>
            <a:r>
              <a:rPr lang="es-MX" sz="1800" b="0" i="0" u="none" strike="noStrike" dirty="0" err="1">
                <a:effectLst/>
                <a:latin typeface="Arial" panose="020B0604020202020204" pitchFamily="34" charset="0"/>
              </a:rPr>
              <a:t>Pinzger</a:t>
            </a:r>
            <a:r>
              <a:rPr lang="es-MX" sz="1800" b="0" i="0" u="none" strike="noStrike" dirty="0">
                <a:effectLst/>
                <a:latin typeface="Arial" panose="020B0604020202020204" pitchFamily="34" charset="0"/>
              </a:rPr>
              <a:t>, and Stefan </a:t>
            </a:r>
            <a:r>
              <a:rPr lang="es-MX" sz="1800" b="0" i="0" u="none" strike="noStrike" dirty="0" err="1">
                <a:effectLst/>
                <a:latin typeface="Arial" panose="020B0604020202020204" pitchFamily="34" charset="0"/>
              </a:rPr>
              <a:t>Rass</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Pentestgpt</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An</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llm-empowered</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automatic</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penetration</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testing</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tool</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arXiv</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preprint</a:t>
            </a:r>
            <a:r>
              <a:rPr lang="es-MX" sz="1800" b="0" i="0" u="none" strike="noStrike" dirty="0">
                <a:effectLst/>
                <a:latin typeface="Arial" panose="020B0604020202020204" pitchFamily="34" charset="0"/>
              </a:rPr>
              <a:t> arXiv:2308.06782, 2023</a:t>
            </a:r>
          </a:p>
          <a:p>
            <a:pPr rtl="0" fontAlgn="base">
              <a:buFont typeface="Arial" panose="020B0604020202020204" pitchFamily="34" charset="0"/>
              <a:buChar char="•"/>
            </a:pP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Matteo</a:t>
            </a:r>
            <a:r>
              <a:rPr lang="es-MX" sz="1800" b="0" i="0" u="none" strike="noStrike" dirty="0">
                <a:effectLst/>
                <a:latin typeface="Arial" panose="020B0604020202020204" pitchFamily="34" charset="0"/>
              </a:rPr>
              <a:t> Esposito and Francesco </a:t>
            </a:r>
            <a:r>
              <a:rPr lang="es-MX" sz="1800" b="0" i="0" u="none" strike="noStrike" dirty="0" err="1">
                <a:effectLst/>
                <a:latin typeface="Arial" panose="020B0604020202020204" pitchFamily="34" charset="0"/>
              </a:rPr>
              <a:t>Palagiano</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Leveraging</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large</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language</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models</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for</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preliminary</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security</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risk</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analysis</a:t>
            </a:r>
            <a:r>
              <a:rPr lang="es-MX" sz="1800" b="0" i="0" u="none" strike="noStrike" dirty="0">
                <a:effectLst/>
                <a:latin typeface="Arial" panose="020B0604020202020204" pitchFamily="34" charset="0"/>
              </a:rPr>
              <a:t>: A </a:t>
            </a:r>
            <a:r>
              <a:rPr lang="es-MX" sz="1800" b="0" i="0" u="none" strike="noStrike" dirty="0" err="1">
                <a:effectLst/>
                <a:latin typeface="Arial" panose="020B0604020202020204" pitchFamily="34" charset="0"/>
              </a:rPr>
              <a:t>mission-critical</a:t>
            </a:r>
            <a:r>
              <a:rPr lang="es-MX" sz="1800" b="0" i="0" u="none" strike="noStrike" dirty="0">
                <a:effectLst/>
                <a:latin typeface="Arial" panose="020B0604020202020204" pitchFamily="34" charset="0"/>
              </a:rPr>
              <a:t> case </a:t>
            </a:r>
            <a:r>
              <a:rPr lang="es-MX" sz="1800" b="0" i="0" u="none" strike="noStrike" dirty="0" err="1">
                <a:effectLst/>
                <a:latin typeface="Arial" panose="020B0604020202020204" pitchFamily="34" charset="0"/>
              </a:rPr>
              <a:t>study</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arXiv</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preprint</a:t>
            </a:r>
            <a:r>
              <a:rPr lang="es-MX" sz="1800" b="0" i="0" u="none" strike="noStrike" dirty="0">
                <a:effectLst/>
                <a:latin typeface="Arial" panose="020B0604020202020204" pitchFamily="34" charset="0"/>
              </a:rPr>
              <a:t> arXiv:2403.15756, 2024</a:t>
            </a:r>
          </a:p>
        </p:txBody>
      </p:sp>
    </p:spTree>
    <p:extLst>
      <p:ext uri="{BB962C8B-B14F-4D97-AF65-F5344CB8AC3E}">
        <p14:creationId xmlns:p14="http://schemas.microsoft.com/office/powerpoint/2010/main" val="4128628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78950"/>
          </a:xfrm>
          <a:prstGeom prst="rect">
            <a:avLst/>
          </a:prstGeom>
        </p:spPr>
      </p:pic>
      <p:sp>
        <p:nvSpPr>
          <p:cNvPr id="3" name="Text 0"/>
          <p:cNvSpPr/>
          <p:nvPr/>
        </p:nvSpPr>
        <p:spPr>
          <a:xfrm>
            <a:off x="1185029" y="2536269"/>
            <a:ext cx="5925622" cy="472440"/>
          </a:xfrm>
          <a:prstGeom prst="rect">
            <a:avLst/>
          </a:prstGeom>
          <a:noFill/>
          <a:ln/>
        </p:spPr>
        <p:txBody>
          <a:bodyPr wrap="none" lIns="0" tIns="0" rIns="0" bIns="0" rtlCol="0" anchor="t"/>
          <a:lstStyle/>
          <a:p>
            <a:pPr marL="0" indent="0">
              <a:lnSpc>
                <a:spcPts val="3700"/>
              </a:lnSpc>
              <a:buNone/>
            </a:pPr>
            <a:r>
              <a:rPr lang="en-US" sz="2950" b="1" kern="0" spc="-30" dirty="0">
                <a:solidFill>
                  <a:srgbClr val="000000"/>
                </a:solidFill>
                <a:latin typeface="Montserrat Bold" pitchFamily="34" charset="0"/>
                <a:ea typeface="Montserrat Bold" pitchFamily="34" charset="-122"/>
                <a:cs typeface="Montserrat Bold" pitchFamily="34" charset="-120"/>
              </a:rPr>
              <a:t>Lessons Learned and Bloopers</a:t>
            </a:r>
            <a:endParaRPr lang="en-US" sz="2950" dirty="0"/>
          </a:p>
        </p:txBody>
      </p:sp>
      <p:pic>
        <p:nvPicPr>
          <p:cNvPr id="4" name="Image 1" descr="preencoded.png"/>
          <p:cNvPicPr>
            <a:picLocks noChangeAspect="1"/>
          </p:cNvPicPr>
          <p:nvPr/>
        </p:nvPicPr>
        <p:blipFill>
          <a:blip r:embed="rId4"/>
          <a:stretch>
            <a:fillRect/>
          </a:stretch>
        </p:blipFill>
        <p:spPr>
          <a:xfrm>
            <a:off x="1185029" y="3258145"/>
            <a:ext cx="415766" cy="415766"/>
          </a:xfrm>
          <a:prstGeom prst="rect">
            <a:avLst/>
          </a:prstGeom>
        </p:spPr>
      </p:pic>
      <p:sp>
        <p:nvSpPr>
          <p:cNvPr id="5" name="Text 1"/>
          <p:cNvSpPr/>
          <p:nvPr/>
        </p:nvSpPr>
        <p:spPr>
          <a:xfrm>
            <a:off x="1185029" y="3840123"/>
            <a:ext cx="2506504" cy="236101"/>
          </a:xfrm>
          <a:prstGeom prst="rect">
            <a:avLst/>
          </a:prstGeom>
          <a:noFill/>
          <a:ln/>
        </p:spPr>
        <p:txBody>
          <a:bodyPr wrap="none" lIns="0" tIns="0" rIns="0" bIns="0" rtlCol="0" anchor="t"/>
          <a:lstStyle/>
          <a:p>
            <a:pPr marL="0" indent="0" algn="l">
              <a:lnSpc>
                <a:spcPts val="1850"/>
              </a:lnSpc>
              <a:buNone/>
            </a:pPr>
            <a:r>
              <a:rPr lang="en-US" sz="1450" b="1" kern="0" spc="-15" dirty="0">
                <a:solidFill>
                  <a:srgbClr val="3D3838"/>
                </a:solidFill>
                <a:latin typeface="Montserrat Bold" pitchFamily="34" charset="0"/>
                <a:ea typeface="Montserrat Bold" pitchFamily="34" charset="-122"/>
                <a:cs typeface="Montserrat Bold" pitchFamily="34" charset="-120"/>
              </a:rPr>
              <a:t>Parallelization Challenges</a:t>
            </a:r>
            <a:endParaRPr lang="en-US" sz="1450" dirty="0"/>
          </a:p>
        </p:txBody>
      </p:sp>
      <p:sp>
        <p:nvSpPr>
          <p:cNvPr id="6" name="Text 2"/>
          <p:cNvSpPr/>
          <p:nvPr/>
        </p:nvSpPr>
        <p:spPr>
          <a:xfrm>
            <a:off x="1185029" y="4175998"/>
            <a:ext cx="6005393" cy="997744"/>
          </a:xfrm>
          <a:prstGeom prst="rect">
            <a:avLst/>
          </a:prstGeom>
          <a:noFill/>
          <a:ln/>
        </p:spPr>
        <p:txBody>
          <a:bodyPr wrap="square" lIns="0" tIns="0" rIns="0" bIns="0" rtlCol="0" anchor="t"/>
          <a:lstStyle/>
          <a:p>
            <a:pPr marL="0" indent="0" algn="l">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Initial attempts at parallel processing led to duplicate attempts and inconsistencies, even using Python memory shareing mechanisms, highlighting the complexity of coordinating multiple AI agents. (The answer is memory sharing and serialization… just realize las week)</a:t>
            </a:r>
            <a:endParaRPr lang="en-US" sz="1300" dirty="0"/>
          </a:p>
        </p:txBody>
      </p:sp>
      <p:pic>
        <p:nvPicPr>
          <p:cNvPr id="7" name="Image 2" descr="preencoded.png"/>
          <p:cNvPicPr>
            <a:picLocks noChangeAspect="1"/>
          </p:cNvPicPr>
          <p:nvPr/>
        </p:nvPicPr>
        <p:blipFill>
          <a:blip r:embed="rId5"/>
          <a:stretch>
            <a:fillRect/>
          </a:stretch>
        </p:blipFill>
        <p:spPr>
          <a:xfrm>
            <a:off x="7439858" y="3258145"/>
            <a:ext cx="415766" cy="415766"/>
          </a:xfrm>
          <a:prstGeom prst="rect">
            <a:avLst/>
          </a:prstGeom>
        </p:spPr>
      </p:pic>
      <p:sp>
        <p:nvSpPr>
          <p:cNvPr id="8" name="Text 3"/>
          <p:cNvSpPr/>
          <p:nvPr/>
        </p:nvSpPr>
        <p:spPr>
          <a:xfrm>
            <a:off x="7439858" y="3840123"/>
            <a:ext cx="1889879" cy="236101"/>
          </a:xfrm>
          <a:prstGeom prst="rect">
            <a:avLst/>
          </a:prstGeom>
          <a:noFill/>
          <a:ln/>
        </p:spPr>
        <p:txBody>
          <a:bodyPr wrap="none" lIns="0" tIns="0" rIns="0" bIns="0" rtlCol="0" anchor="t"/>
          <a:lstStyle/>
          <a:p>
            <a:pPr marL="0" indent="0" algn="l">
              <a:lnSpc>
                <a:spcPts val="1850"/>
              </a:lnSpc>
              <a:buNone/>
            </a:pPr>
            <a:r>
              <a:rPr lang="en-US" sz="1450" b="1" kern="0" spc="-15" dirty="0">
                <a:solidFill>
                  <a:srgbClr val="3D3838"/>
                </a:solidFill>
                <a:latin typeface="Montserrat Bold" pitchFamily="34" charset="0"/>
                <a:ea typeface="Montserrat Bold" pitchFamily="34" charset="-122"/>
                <a:cs typeface="Montserrat Bold" pitchFamily="34" charset="-120"/>
              </a:rPr>
              <a:t>Logic Errors</a:t>
            </a:r>
            <a:endParaRPr lang="en-US" sz="1450" dirty="0"/>
          </a:p>
        </p:txBody>
      </p:sp>
      <p:sp>
        <p:nvSpPr>
          <p:cNvPr id="9" name="Text 4"/>
          <p:cNvSpPr/>
          <p:nvPr/>
        </p:nvSpPr>
        <p:spPr>
          <a:xfrm>
            <a:off x="7439858" y="4175998"/>
            <a:ext cx="6005393" cy="498872"/>
          </a:xfrm>
          <a:prstGeom prst="rect">
            <a:avLst/>
          </a:prstGeom>
          <a:noFill/>
          <a:ln/>
        </p:spPr>
        <p:txBody>
          <a:bodyPr wrap="square" lIns="0" tIns="0" rIns="0" bIns="0" rtlCol="0" anchor="t"/>
          <a:lstStyle/>
          <a:p>
            <a:pPr marL="0" indent="0" algn="l">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Simple oversights, like failing to increment an index during password spraying, led to unexpected and often humorous results.</a:t>
            </a:r>
            <a:endParaRPr lang="en-US" sz="1300" dirty="0"/>
          </a:p>
        </p:txBody>
      </p:sp>
      <p:pic>
        <p:nvPicPr>
          <p:cNvPr id="10" name="Image 3" descr="preencoded.png"/>
          <p:cNvPicPr>
            <a:picLocks noChangeAspect="1"/>
          </p:cNvPicPr>
          <p:nvPr/>
        </p:nvPicPr>
        <p:blipFill>
          <a:blip r:embed="rId6"/>
          <a:stretch>
            <a:fillRect/>
          </a:stretch>
        </p:blipFill>
        <p:spPr>
          <a:xfrm>
            <a:off x="1185029" y="5672614"/>
            <a:ext cx="415766" cy="415766"/>
          </a:xfrm>
          <a:prstGeom prst="rect">
            <a:avLst/>
          </a:prstGeom>
        </p:spPr>
      </p:pic>
      <p:sp>
        <p:nvSpPr>
          <p:cNvPr id="11" name="Text 5"/>
          <p:cNvSpPr/>
          <p:nvPr/>
        </p:nvSpPr>
        <p:spPr>
          <a:xfrm>
            <a:off x="1185029" y="6254591"/>
            <a:ext cx="1889879" cy="236101"/>
          </a:xfrm>
          <a:prstGeom prst="rect">
            <a:avLst/>
          </a:prstGeom>
          <a:noFill/>
          <a:ln/>
        </p:spPr>
        <p:txBody>
          <a:bodyPr wrap="none" lIns="0" tIns="0" rIns="0" bIns="0" rtlCol="0" anchor="t"/>
          <a:lstStyle/>
          <a:p>
            <a:pPr marL="0" indent="0" algn="l">
              <a:lnSpc>
                <a:spcPts val="1850"/>
              </a:lnSpc>
              <a:buNone/>
            </a:pPr>
            <a:r>
              <a:rPr lang="en-US" sz="1450" b="1" kern="0" spc="-15" dirty="0">
                <a:solidFill>
                  <a:srgbClr val="3D3838"/>
                </a:solidFill>
                <a:latin typeface="Montserrat Bold" pitchFamily="34" charset="0"/>
                <a:ea typeface="Montserrat Bold" pitchFamily="34" charset="-122"/>
                <a:cs typeface="Montserrat Bold" pitchFamily="34" charset="-120"/>
              </a:rPr>
              <a:t>Code Evolution</a:t>
            </a:r>
            <a:endParaRPr lang="en-US" sz="1450" dirty="0"/>
          </a:p>
        </p:txBody>
      </p:sp>
      <p:sp>
        <p:nvSpPr>
          <p:cNvPr id="12" name="Text 6"/>
          <p:cNvSpPr/>
          <p:nvPr/>
        </p:nvSpPr>
        <p:spPr>
          <a:xfrm>
            <a:off x="1185029" y="6590467"/>
            <a:ext cx="6005393" cy="498872"/>
          </a:xfrm>
          <a:prstGeom prst="rect">
            <a:avLst/>
          </a:prstGeom>
          <a:noFill/>
          <a:ln/>
        </p:spPr>
        <p:txBody>
          <a:bodyPr wrap="square" lIns="0" tIns="0" rIns="0" bIns="0" rtlCol="0" anchor="t"/>
          <a:lstStyle/>
          <a:p>
            <a:pPr marL="0" indent="0" algn="l">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The final codebase became a patchwork of solutions and makeshift fixes, reflecting the iterative nature of AI development in cybersecurity.</a:t>
            </a:r>
            <a:endParaRPr lang="en-US" sz="1300" dirty="0"/>
          </a:p>
        </p:txBody>
      </p:sp>
      <p:pic>
        <p:nvPicPr>
          <p:cNvPr id="13" name="Image 4" descr="preencoded.png"/>
          <p:cNvPicPr>
            <a:picLocks noChangeAspect="1"/>
          </p:cNvPicPr>
          <p:nvPr/>
        </p:nvPicPr>
        <p:blipFill>
          <a:blip r:embed="rId7"/>
          <a:stretch>
            <a:fillRect/>
          </a:stretch>
        </p:blipFill>
        <p:spPr>
          <a:xfrm>
            <a:off x="7439858" y="5672614"/>
            <a:ext cx="415766" cy="415766"/>
          </a:xfrm>
          <a:prstGeom prst="rect">
            <a:avLst/>
          </a:prstGeom>
        </p:spPr>
      </p:pic>
      <p:sp>
        <p:nvSpPr>
          <p:cNvPr id="14" name="Text 7"/>
          <p:cNvSpPr/>
          <p:nvPr/>
        </p:nvSpPr>
        <p:spPr>
          <a:xfrm>
            <a:off x="7439858" y="6254591"/>
            <a:ext cx="1889879" cy="236101"/>
          </a:xfrm>
          <a:prstGeom prst="rect">
            <a:avLst/>
          </a:prstGeom>
          <a:noFill/>
          <a:ln/>
        </p:spPr>
        <p:txBody>
          <a:bodyPr wrap="none" lIns="0" tIns="0" rIns="0" bIns="0" rtlCol="0" anchor="t"/>
          <a:lstStyle/>
          <a:p>
            <a:pPr marL="0" indent="0" algn="l">
              <a:lnSpc>
                <a:spcPts val="1850"/>
              </a:lnSpc>
              <a:buNone/>
            </a:pPr>
            <a:r>
              <a:rPr lang="en-US" sz="1450" b="1" kern="0" spc="-15" dirty="0">
                <a:solidFill>
                  <a:srgbClr val="3D3838"/>
                </a:solidFill>
                <a:latin typeface="Montserrat Bold" pitchFamily="34" charset="0"/>
                <a:ea typeface="Montserrat Bold" pitchFamily="34" charset="-122"/>
                <a:cs typeface="Montserrat Bold" pitchFamily="34" charset="-120"/>
              </a:rPr>
              <a:t>Data Loss</a:t>
            </a:r>
            <a:endParaRPr lang="en-US" sz="1450" dirty="0"/>
          </a:p>
        </p:txBody>
      </p:sp>
      <p:sp>
        <p:nvSpPr>
          <p:cNvPr id="15" name="Text 8"/>
          <p:cNvSpPr/>
          <p:nvPr/>
        </p:nvSpPr>
        <p:spPr>
          <a:xfrm>
            <a:off x="7439858" y="6590467"/>
            <a:ext cx="6005393" cy="498872"/>
          </a:xfrm>
          <a:prstGeom prst="rect">
            <a:avLst/>
          </a:prstGeom>
          <a:noFill/>
          <a:ln/>
        </p:spPr>
        <p:txBody>
          <a:bodyPr wrap="square" lIns="0" tIns="0" rIns="0" bIns="0" rtlCol="0" anchor="t"/>
          <a:lstStyle/>
          <a:p>
            <a:pPr marL="0" indent="0" algn="l">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Accidental resets of environments resulted in the loss of valuable results, emphasizing the importance of robust data management in AI research.</a:t>
            </a:r>
            <a:endParaRPr lang="en-US" sz="1300" dirty="0"/>
          </a:p>
        </p:txBody>
      </p:sp>
      <p:sp>
        <p:nvSpPr>
          <p:cNvPr id="16" name="Text 9"/>
          <p:cNvSpPr/>
          <p:nvPr/>
        </p:nvSpPr>
        <p:spPr>
          <a:xfrm>
            <a:off x="1185029" y="7276386"/>
            <a:ext cx="12260223" cy="498872"/>
          </a:xfrm>
          <a:prstGeom prst="rect">
            <a:avLst/>
          </a:prstGeom>
          <a:noFill/>
          <a:ln/>
        </p:spPr>
        <p:txBody>
          <a:bodyPr wrap="square" lIns="0" tIns="0" rIns="0" bIns="0" rtlCol="0" anchor="t"/>
          <a:lstStyle/>
          <a:p>
            <a:pPr marL="0" indent="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These experiences underline the challenges and unpredictability inherent in cutting-edge AI cybersecurity research, providing valuable lessons for future projects and highlighting the importance of rigorous testing and error handling.</a:t>
            </a:r>
            <a:endParaRPr lang="en-US" sz="13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A6701-30EA-E639-75FE-026A17EB11D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48B6E20-0542-E869-D9BC-A0DDEAFF4B30}"/>
              </a:ext>
            </a:extLst>
          </p:cNvPr>
          <p:cNvSpPr/>
          <p:nvPr/>
        </p:nvSpPr>
        <p:spPr>
          <a:xfrm>
            <a:off x="1185029" y="636865"/>
            <a:ext cx="7938492" cy="656392"/>
          </a:xfrm>
          <a:prstGeom prst="rect">
            <a:avLst/>
          </a:prstGeom>
          <a:noFill/>
          <a:ln/>
        </p:spPr>
        <p:txBody>
          <a:bodyPr wrap="none" lIns="0" tIns="0" rIns="0" bIns="0" rtlCol="0" anchor="t"/>
          <a:lstStyle/>
          <a:p>
            <a:pPr marL="0" indent="0">
              <a:lnSpc>
                <a:spcPts val="5150"/>
              </a:lnSpc>
              <a:buNone/>
            </a:pPr>
            <a:r>
              <a:rPr lang="en-US" sz="4100" b="1" kern="0" spc="-41" dirty="0">
                <a:solidFill>
                  <a:srgbClr val="000000"/>
                </a:solidFill>
                <a:latin typeface="Montserrat Bold" pitchFamily="34" charset="0"/>
                <a:ea typeface="Montserrat Bold" pitchFamily="34" charset="-122"/>
                <a:cs typeface="Montserrat Bold" pitchFamily="34" charset="-120"/>
              </a:rPr>
              <a:t>Customized rules!</a:t>
            </a:r>
            <a:endParaRPr lang="en-US" sz="4100" dirty="0"/>
          </a:p>
        </p:txBody>
      </p:sp>
      <p:sp>
        <p:nvSpPr>
          <p:cNvPr id="12" name="TextBox 11">
            <a:extLst>
              <a:ext uri="{FF2B5EF4-FFF2-40B4-BE49-F238E27FC236}">
                <a16:creationId xmlns:a16="http://schemas.microsoft.com/office/drawing/2014/main" id="{C57F7EB2-968E-107A-2612-7A4C55D0F98E}"/>
              </a:ext>
            </a:extLst>
          </p:cNvPr>
          <p:cNvSpPr txBox="1"/>
          <p:nvPr/>
        </p:nvSpPr>
        <p:spPr>
          <a:xfrm>
            <a:off x="614119" y="1762092"/>
            <a:ext cx="13276520" cy="5663089"/>
          </a:xfrm>
          <a:prstGeom prst="rect">
            <a:avLst/>
          </a:prstGeom>
          <a:noFill/>
        </p:spPr>
        <p:txBody>
          <a:bodyPr wrap="square">
            <a:spAutoFit/>
          </a:bodyPr>
          <a:lstStyle/>
          <a:p>
            <a:pPr rtl="0"/>
            <a:r>
              <a:rPr lang="es-MX" sz="2000" b="1" i="0" u="none" strike="noStrike" dirty="0" err="1">
                <a:effectLst/>
                <a:latin typeface="Montserrat" panose="00000500000000000000" pitchFamily="2" charset="0"/>
              </a:rPr>
              <a:t>Mirantis</a:t>
            </a:r>
            <a:r>
              <a:rPr lang="es-MX" sz="2000" i="0" u="none" strike="noStrike" dirty="0">
                <a:effectLst/>
                <a:latin typeface="Montserrat" panose="00000500000000000000" pitchFamily="2" charset="0"/>
              </a:rPr>
              <a:t>(1)</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for</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Mod_security</a:t>
            </a:r>
            <a:endParaRPr lang="es-MX" sz="2000" b="1" i="0" u="none" strike="noStrike" dirty="0">
              <a:effectLst/>
              <a:latin typeface="Montserrat" panose="00000500000000000000" pitchFamily="2" charset="0"/>
            </a:endParaRPr>
          </a:p>
          <a:p>
            <a:pPr rtl="0"/>
            <a:br>
              <a:rPr lang="es-MX" dirty="0"/>
            </a:br>
            <a:endParaRPr lang="es-MX" dirty="0">
              <a:effectLst/>
            </a:endParaRPr>
          </a:p>
          <a:p>
            <a:pPr rtl="0" fontAlgn="base"/>
            <a:r>
              <a:rPr lang="es-MX" dirty="0">
                <a:latin typeface="Arial" panose="020B0604020202020204" pitchFamily="34" charset="0"/>
              </a:rPr>
              <a:t># </a:t>
            </a:r>
            <a:r>
              <a:rPr lang="es-MX" dirty="0" err="1">
                <a:latin typeface="Arial" panose="020B0604020202020204" pitchFamily="34" charset="0"/>
              </a:rPr>
              <a:t>Initialize</a:t>
            </a:r>
            <a:r>
              <a:rPr lang="es-MX" dirty="0">
                <a:latin typeface="Arial" panose="020B0604020202020204" pitchFamily="34" charset="0"/>
              </a:rPr>
              <a:t> a </a:t>
            </a:r>
            <a:r>
              <a:rPr lang="es-MX" dirty="0" err="1">
                <a:latin typeface="Arial" panose="020B0604020202020204" pitchFamily="34" charset="0"/>
              </a:rPr>
              <a:t>counter</a:t>
            </a:r>
            <a:r>
              <a:rPr lang="es-MX" dirty="0">
                <a:latin typeface="Arial" panose="020B0604020202020204" pitchFamily="34" charset="0"/>
              </a:rPr>
              <a:t> </a:t>
            </a:r>
            <a:r>
              <a:rPr lang="es-MX" dirty="0" err="1">
                <a:latin typeface="Arial" panose="020B0604020202020204" pitchFamily="34" charset="0"/>
              </a:rPr>
              <a:t>for</a:t>
            </a:r>
            <a:r>
              <a:rPr lang="es-MX" dirty="0">
                <a:latin typeface="Arial" panose="020B0604020202020204" pitchFamily="34" charset="0"/>
              </a:rPr>
              <a:t> brute </a:t>
            </a:r>
            <a:r>
              <a:rPr lang="es-MX" dirty="0" err="1">
                <a:latin typeface="Arial" panose="020B0604020202020204" pitchFamily="34" charset="0"/>
              </a:rPr>
              <a:t>force</a:t>
            </a:r>
            <a:r>
              <a:rPr lang="es-MX" dirty="0">
                <a:latin typeface="Arial" panose="020B0604020202020204" pitchFamily="34" charset="0"/>
              </a:rPr>
              <a:t> </a:t>
            </a:r>
            <a:r>
              <a:rPr lang="es-MX" dirty="0" err="1">
                <a:latin typeface="Arial" panose="020B0604020202020204" pitchFamily="34" charset="0"/>
              </a:rPr>
              <a:t>attempts</a:t>
            </a:r>
            <a:endParaRPr lang="es-MX" dirty="0">
              <a:latin typeface="Arial" panose="020B0604020202020204" pitchFamily="34" charset="0"/>
            </a:endParaRPr>
          </a:p>
          <a:p>
            <a:pPr rtl="0" fontAlgn="base"/>
            <a:r>
              <a:rPr lang="es-MX" dirty="0" err="1">
                <a:latin typeface="Arial" panose="020B0604020202020204" pitchFamily="34" charset="0"/>
              </a:rPr>
              <a:t>SecAction</a:t>
            </a:r>
            <a:r>
              <a:rPr lang="es-MX" dirty="0">
                <a:latin typeface="Arial" panose="020B0604020202020204" pitchFamily="34" charset="0"/>
              </a:rPr>
              <a:t> "id:100001,phase:1,nolog,pass,initcol:ip=%{REMOTE_ADDR},</a:t>
            </a:r>
            <a:r>
              <a:rPr lang="es-MX" dirty="0" err="1">
                <a:latin typeface="Arial" panose="020B0604020202020204" pitchFamily="34" charset="0"/>
              </a:rPr>
              <a:t>initcol:global</a:t>
            </a:r>
            <a:r>
              <a:rPr lang="es-MX" dirty="0">
                <a:latin typeface="Arial" panose="020B0604020202020204" pitchFamily="34" charset="0"/>
              </a:rPr>
              <a:t>=%{GLOBAL} \</a:t>
            </a:r>
          </a:p>
          <a:p>
            <a:pPr rtl="0" fontAlgn="base"/>
            <a:r>
              <a:rPr lang="es-MX" dirty="0">
                <a:latin typeface="Arial" panose="020B0604020202020204" pitchFamily="34" charset="0"/>
              </a:rPr>
              <a:t>           </a:t>
            </a:r>
            <a:r>
              <a:rPr lang="es-MX" dirty="0" err="1">
                <a:latin typeface="Arial" panose="020B0604020202020204" pitchFamily="34" charset="0"/>
              </a:rPr>
              <a:t>setvar:ip.brute_force_counter</a:t>
            </a:r>
            <a:r>
              <a:rPr lang="es-MX" dirty="0">
                <a:latin typeface="Arial" panose="020B0604020202020204" pitchFamily="34" charset="0"/>
              </a:rPr>
              <a:t>=0,setvar:ip.brute_force_time=%{</a:t>
            </a:r>
            <a:r>
              <a:rPr lang="es-MX" dirty="0" err="1">
                <a:latin typeface="Arial" panose="020B0604020202020204" pitchFamily="34" charset="0"/>
              </a:rPr>
              <a:t>TX.now</a:t>
            </a:r>
            <a:r>
              <a:rPr lang="es-MX" dirty="0">
                <a:latin typeface="Arial" panose="020B0604020202020204" pitchFamily="34" charset="0"/>
              </a:rPr>
              <a:t>}"</a:t>
            </a:r>
          </a:p>
          <a:p>
            <a:pPr rtl="0" fontAlgn="base"/>
            <a:endParaRPr lang="es-MX" dirty="0">
              <a:latin typeface="Arial" panose="020B0604020202020204" pitchFamily="34" charset="0"/>
            </a:endParaRPr>
          </a:p>
          <a:p>
            <a:pPr rtl="0" fontAlgn="base"/>
            <a:r>
              <a:rPr lang="es-MX" dirty="0">
                <a:latin typeface="Arial" panose="020B0604020202020204" pitchFamily="34" charset="0"/>
              </a:rPr>
              <a:t># Rule </a:t>
            </a:r>
            <a:r>
              <a:rPr lang="es-MX" dirty="0" err="1">
                <a:latin typeface="Arial" panose="020B0604020202020204" pitchFamily="34" charset="0"/>
              </a:rPr>
              <a:t>to</a:t>
            </a:r>
            <a:r>
              <a:rPr lang="es-MX" dirty="0">
                <a:latin typeface="Arial" panose="020B0604020202020204" pitchFamily="34" charset="0"/>
              </a:rPr>
              <a:t> </a:t>
            </a:r>
            <a:r>
              <a:rPr lang="es-MX" dirty="0" err="1">
                <a:latin typeface="Arial" panose="020B0604020202020204" pitchFamily="34" charset="0"/>
              </a:rPr>
              <a:t>detect</a:t>
            </a:r>
            <a:r>
              <a:rPr lang="es-MX" dirty="0">
                <a:latin typeface="Arial" panose="020B0604020202020204" pitchFamily="34" charset="0"/>
              </a:rPr>
              <a:t> </a:t>
            </a:r>
            <a:r>
              <a:rPr lang="es-MX" dirty="0" err="1">
                <a:latin typeface="Arial" panose="020B0604020202020204" pitchFamily="34" charset="0"/>
              </a:rPr>
              <a:t>failed</a:t>
            </a:r>
            <a:r>
              <a:rPr lang="es-MX" dirty="0">
                <a:latin typeface="Arial" panose="020B0604020202020204" pitchFamily="34" charset="0"/>
              </a:rPr>
              <a:t> </a:t>
            </a:r>
            <a:r>
              <a:rPr lang="es-MX" dirty="0" err="1">
                <a:latin typeface="Arial" panose="020B0604020202020204" pitchFamily="34" charset="0"/>
              </a:rPr>
              <a:t>login</a:t>
            </a:r>
            <a:r>
              <a:rPr lang="es-MX" dirty="0">
                <a:latin typeface="Arial" panose="020B0604020202020204" pitchFamily="34" charset="0"/>
              </a:rPr>
              <a:t> </a:t>
            </a:r>
            <a:r>
              <a:rPr lang="es-MX" dirty="0" err="1">
                <a:latin typeface="Arial" panose="020B0604020202020204" pitchFamily="34" charset="0"/>
              </a:rPr>
              <a:t>attempt</a:t>
            </a:r>
            <a:endParaRPr lang="es-MX" dirty="0">
              <a:latin typeface="Arial" panose="020B0604020202020204" pitchFamily="34" charset="0"/>
            </a:endParaRPr>
          </a:p>
          <a:p>
            <a:pPr rtl="0" fontAlgn="base"/>
            <a:r>
              <a:rPr lang="es-MX" dirty="0" err="1">
                <a:latin typeface="Arial" panose="020B0604020202020204" pitchFamily="34" charset="0"/>
              </a:rPr>
              <a:t>SecRule</a:t>
            </a:r>
            <a:r>
              <a:rPr lang="es-MX" dirty="0">
                <a:latin typeface="Arial" panose="020B0604020202020204" pitchFamily="34" charset="0"/>
              </a:rPr>
              <a:t> REQUEST_URI "@</a:t>
            </a:r>
            <a:r>
              <a:rPr lang="es-MX" dirty="0" err="1">
                <a:latin typeface="Arial" panose="020B0604020202020204" pitchFamily="34" charset="0"/>
              </a:rPr>
              <a:t>rx</a:t>
            </a:r>
            <a:r>
              <a:rPr lang="es-MX" dirty="0">
                <a:latin typeface="Arial" panose="020B0604020202020204" pitchFamily="34" charset="0"/>
              </a:rPr>
              <a:t> ^/(</a:t>
            </a:r>
            <a:r>
              <a:rPr lang="es-MX" dirty="0" err="1">
                <a:latin typeface="Arial" panose="020B0604020202020204" pitchFamily="34" charset="0"/>
              </a:rPr>
              <a:t>login|auth</a:t>
            </a:r>
            <a:r>
              <a:rPr lang="es-MX" dirty="0">
                <a:latin typeface="Arial" panose="020B0604020202020204" pitchFamily="34" charset="0"/>
              </a:rPr>
              <a:t>)" "phase:2,deny,status:403,id:100002,chain"</a:t>
            </a:r>
          </a:p>
          <a:p>
            <a:pPr rtl="0" fontAlgn="base"/>
            <a:r>
              <a:rPr lang="es-MX" dirty="0" err="1">
                <a:latin typeface="Arial" panose="020B0604020202020204" pitchFamily="34" charset="0"/>
              </a:rPr>
              <a:t>SecRule</a:t>
            </a:r>
            <a:r>
              <a:rPr lang="es-MX" dirty="0">
                <a:latin typeface="Arial" panose="020B0604020202020204" pitchFamily="34" charset="0"/>
              </a:rPr>
              <a:t> RESPONSE_STATUS "@</a:t>
            </a:r>
            <a:r>
              <a:rPr lang="es-MX" dirty="0" err="1">
                <a:latin typeface="Arial" panose="020B0604020202020204" pitchFamily="34" charset="0"/>
              </a:rPr>
              <a:t>streq</a:t>
            </a:r>
            <a:r>
              <a:rPr lang="es-MX" dirty="0">
                <a:latin typeface="Arial" panose="020B0604020202020204" pitchFamily="34" charset="0"/>
              </a:rPr>
              <a:t> 403" "</a:t>
            </a:r>
            <a:r>
              <a:rPr lang="es-MX" dirty="0" err="1">
                <a:latin typeface="Arial" panose="020B0604020202020204" pitchFamily="34" charset="0"/>
              </a:rPr>
              <a:t>setvar:ip.brute_force_counter</a:t>
            </a:r>
            <a:r>
              <a:rPr lang="es-MX" dirty="0">
                <a:latin typeface="Arial" panose="020B0604020202020204" pitchFamily="34" charset="0"/>
              </a:rPr>
              <a:t>=+1,setvar:ip.brute_force_time=%{</a:t>
            </a:r>
            <a:r>
              <a:rPr lang="es-MX" dirty="0" err="1">
                <a:latin typeface="Arial" panose="020B0604020202020204" pitchFamily="34" charset="0"/>
              </a:rPr>
              <a:t>TX.now</a:t>
            </a:r>
            <a:r>
              <a:rPr lang="es-MX" dirty="0">
                <a:latin typeface="Arial" panose="020B0604020202020204" pitchFamily="34" charset="0"/>
              </a:rPr>
              <a:t>}"</a:t>
            </a:r>
          </a:p>
          <a:p>
            <a:pPr rtl="0" fontAlgn="base"/>
            <a:endParaRPr lang="es-MX" dirty="0">
              <a:latin typeface="Arial" panose="020B0604020202020204" pitchFamily="34" charset="0"/>
            </a:endParaRPr>
          </a:p>
          <a:p>
            <a:pPr rtl="0" fontAlgn="base"/>
            <a:r>
              <a:rPr lang="es-MX" dirty="0">
                <a:latin typeface="Arial" panose="020B0604020202020204" pitchFamily="34" charset="0"/>
              </a:rPr>
              <a:t># Rule </a:t>
            </a:r>
            <a:r>
              <a:rPr lang="es-MX" dirty="0" err="1">
                <a:latin typeface="Arial" panose="020B0604020202020204" pitchFamily="34" charset="0"/>
              </a:rPr>
              <a:t>to</a:t>
            </a:r>
            <a:r>
              <a:rPr lang="es-MX" dirty="0">
                <a:latin typeface="Arial" panose="020B0604020202020204" pitchFamily="34" charset="0"/>
              </a:rPr>
              <a:t> block IP after 5 </a:t>
            </a:r>
            <a:r>
              <a:rPr lang="es-MX" dirty="0" err="1">
                <a:latin typeface="Arial" panose="020B0604020202020204" pitchFamily="34" charset="0"/>
              </a:rPr>
              <a:t>failed</a:t>
            </a:r>
            <a:r>
              <a:rPr lang="es-MX" dirty="0">
                <a:latin typeface="Arial" panose="020B0604020202020204" pitchFamily="34" charset="0"/>
              </a:rPr>
              <a:t> </a:t>
            </a:r>
            <a:r>
              <a:rPr lang="es-MX" dirty="0" err="1">
                <a:latin typeface="Arial" panose="020B0604020202020204" pitchFamily="34" charset="0"/>
              </a:rPr>
              <a:t>attempts</a:t>
            </a:r>
            <a:r>
              <a:rPr lang="es-MX" dirty="0">
                <a:latin typeface="Arial" panose="020B0604020202020204" pitchFamily="34" charset="0"/>
              </a:rPr>
              <a:t> in 1 </a:t>
            </a:r>
            <a:r>
              <a:rPr lang="es-MX" dirty="0" err="1">
                <a:latin typeface="Arial" panose="020B0604020202020204" pitchFamily="34" charset="0"/>
              </a:rPr>
              <a:t>seconds</a:t>
            </a:r>
            <a:endParaRPr lang="es-MX" dirty="0">
              <a:latin typeface="Arial" panose="020B0604020202020204" pitchFamily="34" charset="0"/>
            </a:endParaRPr>
          </a:p>
          <a:p>
            <a:pPr rtl="0" fontAlgn="base"/>
            <a:r>
              <a:rPr lang="es-MX" dirty="0" err="1">
                <a:latin typeface="Arial" panose="020B0604020202020204" pitchFamily="34" charset="0"/>
              </a:rPr>
              <a:t>SecRule</a:t>
            </a:r>
            <a:r>
              <a:rPr lang="es-MX" dirty="0">
                <a:latin typeface="Arial" panose="020B0604020202020204" pitchFamily="34" charset="0"/>
              </a:rPr>
              <a:t> IP:BRUTE_FORCE_COUNTER "@ge 5" "phase:2,deny,status:403,id:100003,chain"</a:t>
            </a:r>
          </a:p>
          <a:p>
            <a:pPr rtl="0" fontAlgn="base"/>
            <a:r>
              <a:rPr lang="es-MX" dirty="0" err="1">
                <a:latin typeface="Arial" panose="020B0604020202020204" pitchFamily="34" charset="0"/>
              </a:rPr>
              <a:t>SecRule</a:t>
            </a:r>
            <a:r>
              <a:rPr lang="es-MX" dirty="0">
                <a:latin typeface="Arial" panose="020B0604020202020204" pitchFamily="34" charset="0"/>
              </a:rPr>
              <a:t> TX:NOW "@</a:t>
            </a:r>
            <a:r>
              <a:rPr lang="es-MX" dirty="0" err="1">
                <a:latin typeface="Arial" panose="020B0604020202020204" pitchFamily="34" charset="0"/>
              </a:rPr>
              <a:t>lt</a:t>
            </a:r>
            <a:r>
              <a:rPr lang="es-MX" dirty="0">
                <a:latin typeface="Arial" panose="020B0604020202020204" pitchFamily="34" charset="0"/>
              </a:rPr>
              <a:t> %{IP.BRUTE_FORCE_TIME} + 1" "</a:t>
            </a:r>
            <a:r>
              <a:rPr lang="es-MX" dirty="0" err="1">
                <a:latin typeface="Arial" panose="020B0604020202020204" pitchFamily="34" charset="0"/>
              </a:rPr>
              <a:t>setvar:ip.brute_force_counter</a:t>
            </a:r>
            <a:r>
              <a:rPr lang="es-MX" dirty="0">
                <a:latin typeface="Arial" panose="020B0604020202020204" pitchFamily="34" charset="0"/>
              </a:rPr>
              <a:t>=0,setvar:ip.brute_force_time=%{</a:t>
            </a:r>
            <a:r>
              <a:rPr lang="es-MX" dirty="0" err="1">
                <a:latin typeface="Arial" panose="020B0604020202020204" pitchFamily="34" charset="0"/>
              </a:rPr>
              <a:t>TX.now</a:t>
            </a:r>
            <a:r>
              <a:rPr lang="es-MX" dirty="0">
                <a:latin typeface="Arial" panose="020B0604020202020204" pitchFamily="34" charset="0"/>
              </a:rPr>
              <a:t>},</a:t>
            </a:r>
            <a:r>
              <a:rPr lang="es-MX" dirty="0" err="1">
                <a:latin typeface="Arial" panose="020B0604020202020204" pitchFamily="34" charset="0"/>
              </a:rPr>
              <a:t>msg</a:t>
            </a:r>
            <a:r>
              <a:rPr lang="es-MX" dirty="0">
                <a:latin typeface="Arial" panose="020B0604020202020204" pitchFamily="34" charset="0"/>
              </a:rPr>
              <a:t>:'</a:t>
            </a:r>
            <a:r>
              <a:rPr lang="es-MX" dirty="0" err="1">
                <a:latin typeface="Arial" panose="020B0604020202020204" pitchFamily="34" charset="0"/>
              </a:rPr>
              <a:t>Blocking</a:t>
            </a:r>
            <a:r>
              <a:rPr lang="es-MX" dirty="0">
                <a:latin typeface="Arial" panose="020B0604020202020204" pitchFamily="34" charset="0"/>
              </a:rPr>
              <a:t> IP </a:t>
            </a:r>
            <a:r>
              <a:rPr lang="es-MX" dirty="0" err="1">
                <a:latin typeface="Arial" panose="020B0604020202020204" pitchFamily="34" charset="0"/>
              </a:rPr>
              <a:t>for</a:t>
            </a:r>
            <a:r>
              <a:rPr lang="es-MX" dirty="0">
                <a:latin typeface="Arial" panose="020B0604020202020204" pitchFamily="34" charset="0"/>
              </a:rPr>
              <a:t> Brute </a:t>
            </a:r>
            <a:r>
              <a:rPr lang="es-MX" dirty="0" err="1">
                <a:latin typeface="Arial" panose="020B0604020202020204" pitchFamily="34" charset="0"/>
              </a:rPr>
              <a:t>Force</a:t>
            </a:r>
            <a:r>
              <a:rPr lang="es-MX" dirty="0">
                <a:latin typeface="Arial" panose="020B0604020202020204" pitchFamily="34" charset="0"/>
              </a:rPr>
              <a:t> </a:t>
            </a:r>
            <a:r>
              <a:rPr lang="es-MX" dirty="0" err="1">
                <a:latin typeface="Arial" panose="020B0604020202020204" pitchFamily="34" charset="0"/>
              </a:rPr>
              <a:t>Attack</a:t>
            </a:r>
            <a:r>
              <a:rPr lang="es-MX" dirty="0">
                <a:latin typeface="Arial" panose="020B0604020202020204" pitchFamily="34" charset="0"/>
              </a:rPr>
              <a:t>',log"</a:t>
            </a:r>
          </a:p>
          <a:p>
            <a:pPr rtl="0" fontAlgn="base"/>
            <a:endParaRPr lang="es-MX" dirty="0">
              <a:latin typeface="Arial" panose="020B0604020202020204" pitchFamily="34" charset="0"/>
            </a:endParaRPr>
          </a:p>
          <a:p>
            <a:pPr rtl="0" fontAlgn="base"/>
            <a:endParaRPr lang="es-MX" dirty="0">
              <a:latin typeface="Arial" panose="020B0604020202020204" pitchFamily="34" charset="0"/>
            </a:endParaRPr>
          </a:p>
          <a:p>
            <a:pPr rtl="0" fontAlgn="base"/>
            <a:endParaRPr lang="es-MX" dirty="0">
              <a:latin typeface="Arial" panose="020B0604020202020204" pitchFamily="34" charset="0"/>
            </a:endParaRPr>
          </a:p>
          <a:p>
            <a:pPr rtl="0" fontAlgn="base"/>
            <a:r>
              <a:rPr lang="es-MX" sz="1800" b="0" i="0" u="none" strike="noStrike" dirty="0">
                <a:effectLst/>
                <a:latin typeface="Arial" panose="020B0604020202020204" pitchFamily="34" charset="0"/>
              </a:rPr>
              <a:t>(1) https://docs.mirantis.com/mcp/q4-18/mcp-security-best-practices/use-cases/brute-force-prevention/create-brute-force-rules.html</a:t>
            </a:r>
          </a:p>
        </p:txBody>
      </p:sp>
    </p:spTree>
    <p:extLst>
      <p:ext uri="{BB962C8B-B14F-4D97-AF65-F5344CB8AC3E}">
        <p14:creationId xmlns:p14="http://schemas.microsoft.com/office/powerpoint/2010/main" val="1430096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185029" y="606246"/>
            <a:ext cx="11768018" cy="701397"/>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The framework</a:t>
            </a:r>
            <a:endParaRPr lang="en-US" sz="4400" dirty="0"/>
          </a:p>
        </p:txBody>
      </p:sp>
      <p:pic>
        <p:nvPicPr>
          <p:cNvPr id="13" name="Picture 12" descr="A screenshot of a computer&#10;&#10;Description automatically generated">
            <a:extLst>
              <a:ext uri="{FF2B5EF4-FFF2-40B4-BE49-F238E27FC236}">
                <a16:creationId xmlns:a16="http://schemas.microsoft.com/office/drawing/2014/main" id="{62737294-CF1A-64F6-043C-F7DA0CD7AD35}"/>
              </a:ext>
            </a:extLst>
          </p:cNvPr>
          <p:cNvPicPr>
            <a:picLocks noChangeAspect="1"/>
          </p:cNvPicPr>
          <p:nvPr/>
        </p:nvPicPr>
        <p:blipFill>
          <a:blip r:embed="rId3"/>
          <a:stretch>
            <a:fillRect/>
          </a:stretch>
        </p:blipFill>
        <p:spPr>
          <a:xfrm>
            <a:off x="3117600" y="3456594"/>
            <a:ext cx="7161403" cy="4715199"/>
          </a:xfrm>
          <a:prstGeom prst="rect">
            <a:avLst/>
          </a:prstGeom>
        </p:spPr>
      </p:pic>
      <p:sp>
        <p:nvSpPr>
          <p:cNvPr id="14" name="Text 1">
            <a:extLst>
              <a:ext uri="{FF2B5EF4-FFF2-40B4-BE49-F238E27FC236}">
                <a16:creationId xmlns:a16="http://schemas.microsoft.com/office/drawing/2014/main" id="{231B6983-636C-EBBE-D71B-07ACF54B93A0}"/>
              </a:ext>
            </a:extLst>
          </p:cNvPr>
          <p:cNvSpPr/>
          <p:nvPr/>
        </p:nvSpPr>
        <p:spPr>
          <a:xfrm>
            <a:off x="1206050" y="1682579"/>
            <a:ext cx="11789371" cy="1480373"/>
          </a:xfrm>
          <a:prstGeom prst="rect">
            <a:avLst/>
          </a:prstGeom>
          <a:noFill/>
          <a:ln/>
        </p:spPr>
        <p:txBody>
          <a:bodyPr wrap="square" lIns="0" tIns="0" rIns="0" bIns="0" rtlCol="0" anchor="t"/>
          <a:lstStyle/>
          <a:p>
            <a:pPr marL="0" indent="0">
              <a:lnSpc>
                <a:spcPts val="2100"/>
              </a:lnSpc>
              <a:buNone/>
            </a:pPr>
            <a:r>
              <a:rPr lang="en-US" sz="1600" dirty="0">
                <a:latin typeface="Source Sans Pro" pitchFamily="34" charset="0"/>
                <a:ea typeface="Source Sans Pro" pitchFamily="34" charset="-122"/>
                <a:cs typeface="Source Sans Pro" pitchFamily="34" charset="-120"/>
              </a:rPr>
              <a:t>This framework will provide the necessary tools to train any kind of agent based on reinforced learning models. The main idea is to provide a platform for training agents giving them the information they need from the environment. AI agents will be able to parametrize their attack until they are able to bypass any type of defense.</a:t>
            </a:r>
          </a:p>
          <a:p>
            <a:pPr marL="0" indent="0">
              <a:lnSpc>
                <a:spcPts val="2100"/>
              </a:lnSpc>
              <a:buNone/>
            </a:pPr>
            <a:endParaRPr lang="en-US" sz="1600" dirty="0">
              <a:latin typeface="Source Sans Pro" pitchFamily="34" charset="0"/>
              <a:ea typeface="Source Sans Pro" pitchFamily="34" charset="-122"/>
            </a:endParaRPr>
          </a:p>
          <a:p>
            <a:pPr marL="0" indent="0">
              <a:lnSpc>
                <a:spcPts val="2100"/>
              </a:lnSpc>
              <a:buNone/>
            </a:pPr>
            <a:r>
              <a:rPr lang="en-US" sz="1600" dirty="0">
                <a:latin typeface="Source Sans Pro" pitchFamily="34" charset="0"/>
                <a:ea typeface="Source Sans Pro" pitchFamily="34" charset="-122"/>
              </a:rPr>
              <a:t>We build a PoC using password brute-force attacks to 4 different kinds of  targets, including 3 web targets and an FTP Server while they are being defended by a WAF, an IDS and a HIDS.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70FB1-3F33-F93C-4553-2B1292C13CF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02E9179-7546-A486-3591-1D73E9423420}"/>
              </a:ext>
            </a:extLst>
          </p:cNvPr>
          <p:cNvSpPr/>
          <p:nvPr/>
        </p:nvSpPr>
        <p:spPr>
          <a:xfrm>
            <a:off x="1185029" y="636865"/>
            <a:ext cx="7938492" cy="656392"/>
          </a:xfrm>
          <a:prstGeom prst="rect">
            <a:avLst/>
          </a:prstGeom>
          <a:noFill/>
          <a:ln/>
        </p:spPr>
        <p:txBody>
          <a:bodyPr wrap="none" lIns="0" tIns="0" rIns="0" bIns="0" rtlCol="0" anchor="t"/>
          <a:lstStyle/>
          <a:p>
            <a:pPr marL="0" indent="0">
              <a:lnSpc>
                <a:spcPts val="5150"/>
              </a:lnSpc>
              <a:buNone/>
            </a:pPr>
            <a:r>
              <a:rPr lang="en-US" sz="4100" b="1" kern="0" spc="-41" dirty="0">
                <a:solidFill>
                  <a:srgbClr val="000000"/>
                </a:solidFill>
                <a:latin typeface="Montserrat Bold" pitchFamily="34" charset="0"/>
                <a:ea typeface="Montserrat Bold" pitchFamily="34" charset="-122"/>
                <a:cs typeface="Montserrat Bold" pitchFamily="34" charset="-120"/>
              </a:rPr>
              <a:t>Customized rules!</a:t>
            </a:r>
            <a:endParaRPr lang="en-US" sz="4100" dirty="0"/>
          </a:p>
        </p:txBody>
      </p:sp>
      <p:sp>
        <p:nvSpPr>
          <p:cNvPr id="12" name="TextBox 11">
            <a:extLst>
              <a:ext uri="{FF2B5EF4-FFF2-40B4-BE49-F238E27FC236}">
                <a16:creationId xmlns:a16="http://schemas.microsoft.com/office/drawing/2014/main" id="{EE98FDD1-7FB3-A8A9-D955-6A112611DB01}"/>
              </a:ext>
            </a:extLst>
          </p:cNvPr>
          <p:cNvSpPr txBox="1"/>
          <p:nvPr/>
        </p:nvSpPr>
        <p:spPr>
          <a:xfrm>
            <a:off x="614119" y="1762092"/>
            <a:ext cx="13276520" cy="4832092"/>
          </a:xfrm>
          <a:prstGeom prst="rect">
            <a:avLst/>
          </a:prstGeom>
          <a:noFill/>
        </p:spPr>
        <p:txBody>
          <a:bodyPr wrap="square">
            <a:spAutoFit/>
          </a:bodyPr>
          <a:lstStyle/>
          <a:p>
            <a:pPr rtl="0"/>
            <a:r>
              <a:rPr lang="es-MX" sz="2000" b="1" i="0" u="none" strike="noStrike" dirty="0" err="1">
                <a:effectLst/>
                <a:latin typeface="Montserrat" panose="00000500000000000000" pitchFamily="2" charset="0"/>
              </a:rPr>
              <a:t>Ours</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for</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Ossec</a:t>
            </a:r>
            <a:endParaRPr lang="es-MX" sz="2000" b="1" i="0" u="none" strike="noStrike" dirty="0">
              <a:effectLst/>
              <a:latin typeface="Montserrat" panose="00000500000000000000" pitchFamily="2" charset="0"/>
            </a:endParaRPr>
          </a:p>
          <a:p>
            <a:pPr rtl="0"/>
            <a:br>
              <a:rPr lang="es-MX" dirty="0"/>
            </a:br>
            <a:endParaRPr lang="es-MX" dirty="0">
              <a:effectLst/>
            </a:endParaRPr>
          </a:p>
          <a:p>
            <a:pPr rtl="0" fontAlgn="base"/>
            <a:r>
              <a:rPr lang="es-MX" dirty="0">
                <a:latin typeface="Arial" panose="020B0604020202020204" pitchFamily="34" charset="0"/>
              </a:rPr>
              <a:t>&lt;!-- App </a:t>
            </a:r>
            <a:r>
              <a:rPr lang="es-MX" dirty="0" err="1">
                <a:latin typeface="Arial" panose="020B0604020202020204" pitchFamily="34" charset="0"/>
              </a:rPr>
              <a:t>login</a:t>
            </a:r>
            <a:r>
              <a:rPr lang="es-MX" dirty="0">
                <a:latin typeface="Arial" panose="020B0604020202020204" pitchFamily="34" charset="0"/>
              </a:rPr>
              <a:t> brute </a:t>
            </a:r>
            <a:r>
              <a:rPr lang="es-MX" dirty="0" err="1">
                <a:latin typeface="Arial" panose="020B0604020202020204" pitchFamily="34" charset="0"/>
              </a:rPr>
              <a:t>force</a:t>
            </a:r>
            <a:r>
              <a:rPr lang="es-MX" dirty="0">
                <a:latin typeface="Arial" panose="020B0604020202020204" pitchFamily="34" charset="0"/>
              </a:rPr>
              <a:t> --&gt;</a:t>
            </a:r>
          </a:p>
          <a:p>
            <a:pPr rtl="0" fontAlgn="base"/>
            <a:r>
              <a:rPr lang="es-MX" dirty="0">
                <a:latin typeface="Arial" panose="020B0604020202020204" pitchFamily="34" charset="0"/>
              </a:rPr>
              <a:t>  &lt;rule id=“51509" </a:t>
            </a:r>
            <a:r>
              <a:rPr lang="es-MX" dirty="0" err="1">
                <a:latin typeface="Arial" panose="020B0604020202020204" pitchFamily="34" charset="0"/>
              </a:rPr>
              <a:t>level</a:t>
            </a:r>
            <a:r>
              <a:rPr lang="es-MX" dirty="0">
                <a:latin typeface="Arial" panose="020B0604020202020204" pitchFamily="34" charset="0"/>
              </a:rPr>
              <a:t>="3“frequency=“5" </a:t>
            </a:r>
            <a:r>
              <a:rPr lang="es-MX" dirty="0" err="1">
                <a:latin typeface="Arial" panose="020B0604020202020204" pitchFamily="34" charset="0"/>
              </a:rPr>
              <a:t>timeframe</a:t>
            </a:r>
            <a:r>
              <a:rPr lang="es-MX" dirty="0">
                <a:latin typeface="Arial" panose="020B0604020202020204" pitchFamily="34" charset="0"/>
              </a:rPr>
              <a:t>=“1&gt;</a:t>
            </a:r>
          </a:p>
          <a:p>
            <a:pPr rtl="0" fontAlgn="base"/>
            <a:r>
              <a:rPr lang="es-MX" dirty="0">
                <a:latin typeface="Arial" panose="020B0604020202020204" pitchFamily="34" charset="0"/>
              </a:rPr>
              <a:t>    &lt;</a:t>
            </a:r>
            <a:r>
              <a:rPr lang="es-MX" dirty="0" err="1">
                <a:latin typeface="Arial" panose="020B0604020202020204" pitchFamily="34" charset="0"/>
              </a:rPr>
              <a:t>if_sid</a:t>
            </a:r>
            <a:r>
              <a:rPr lang="es-MX" dirty="0">
                <a:latin typeface="Arial" panose="020B0604020202020204" pitchFamily="34" charset="0"/>
              </a:rPr>
              <a:t>&gt;31108&lt;/</a:t>
            </a:r>
            <a:r>
              <a:rPr lang="es-MX" dirty="0" err="1">
                <a:latin typeface="Arial" panose="020B0604020202020204" pitchFamily="34" charset="0"/>
              </a:rPr>
              <a:t>if_sid</a:t>
            </a:r>
            <a:r>
              <a:rPr lang="es-MX" dirty="0">
                <a:latin typeface="Arial" panose="020B0604020202020204" pitchFamily="34" charset="0"/>
              </a:rPr>
              <a:t>&gt;</a:t>
            </a:r>
          </a:p>
          <a:p>
            <a:pPr rtl="0" fontAlgn="base"/>
            <a:r>
              <a:rPr lang="es-MX" dirty="0">
                <a:latin typeface="Arial" panose="020B0604020202020204" pitchFamily="34" charset="0"/>
              </a:rPr>
              <a:t>    &lt;url_pcre2&gt;</a:t>
            </a:r>
            <a:r>
              <a:rPr lang="es-MX" dirty="0" err="1">
                <a:latin typeface="Arial" panose="020B0604020202020204" pitchFamily="34" charset="0"/>
              </a:rPr>
              <a:t>login</a:t>
            </a:r>
            <a:r>
              <a:rPr lang="es-MX" dirty="0">
                <a:latin typeface="Arial" panose="020B0604020202020204" pitchFamily="34" charset="0"/>
              </a:rPr>
              <a:t>&lt;/url_pcre2&gt;</a:t>
            </a:r>
          </a:p>
          <a:p>
            <a:pPr rtl="0" fontAlgn="base"/>
            <a:r>
              <a:rPr lang="es-MX" dirty="0">
                <a:latin typeface="Arial" panose="020B0604020202020204" pitchFamily="34" charset="0"/>
              </a:rPr>
              <a:t>    &lt;pcre2&gt;\] "POST \</a:t>
            </a:r>
            <a:r>
              <a:rPr lang="es-MX" dirty="0" err="1">
                <a:latin typeface="Arial" panose="020B0604020202020204" pitchFamily="34" charset="0"/>
              </a:rPr>
              <a:t>S+login</a:t>
            </a:r>
            <a:r>
              <a:rPr lang="es-MX" dirty="0">
                <a:latin typeface="Arial" panose="020B0604020202020204" pitchFamily="34" charset="0"/>
              </a:rPr>
              <a:t>| "POST /</a:t>
            </a:r>
            <a:r>
              <a:rPr lang="es-MX" dirty="0" err="1">
                <a:latin typeface="Arial" panose="020B0604020202020204" pitchFamily="34" charset="0"/>
              </a:rPr>
              <a:t>loginr</a:t>
            </a:r>
            <a:r>
              <a:rPr lang="es-MX" dirty="0">
                <a:latin typeface="Arial" panose="020B0604020202020204" pitchFamily="34" charset="0"/>
              </a:rPr>
              <a:t>&lt;/pcre2&gt;</a:t>
            </a:r>
          </a:p>
          <a:p>
            <a:pPr rtl="0" fontAlgn="base"/>
            <a:r>
              <a:rPr lang="es-MX" dirty="0">
                <a:latin typeface="Arial" panose="020B0604020202020204" pitchFamily="34" charset="0"/>
              </a:rPr>
              <a:t>    &lt;</a:t>
            </a:r>
            <a:r>
              <a:rPr lang="es-MX" dirty="0" err="1">
                <a:latin typeface="Arial" panose="020B0604020202020204" pitchFamily="34" charset="0"/>
              </a:rPr>
              <a:t>description</a:t>
            </a:r>
            <a:r>
              <a:rPr lang="es-MX" dirty="0">
                <a:latin typeface="Arial" panose="020B0604020202020204" pitchFamily="34" charset="0"/>
              </a:rPr>
              <a:t>&gt;</a:t>
            </a:r>
            <a:r>
              <a:rPr lang="es-MX" dirty="0" err="1">
                <a:latin typeface="Arial" panose="020B0604020202020204" pitchFamily="34" charset="0"/>
              </a:rPr>
              <a:t>WebApp</a:t>
            </a:r>
            <a:r>
              <a:rPr lang="es-MX" dirty="0">
                <a:latin typeface="Arial" panose="020B0604020202020204" pitchFamily="34" charset="0"/>
              </a:rPr>
              <a:t> </a:t>
            </a:r>
            <a:r>
              <a:rPr lang="es-MX" dirty="0" err="1">
                <a:latin typeface="Arial" panose="020B0604020202020204" pitchFamily="34" charset="0"/>
              </a:rPr>
              <a:t>login</a:t>
            </a:r>
            <a:r>
              <a:rPr lang="es-MX" dirty="0">
                <a:latin typeface="Arial" panose="020B0604020202020204" pitchFamily="34" charset="0"/>
              </a:rPr>
              <a:t> </a:t>
            </a:r>
            <a:r>
              <a:rPr lang="es-MX" dirty="0" err="1">
                <a:latin typeface="Arial" panose="020B0604020202020204" pitchFamily="34" charset="0"/>
              </a:rPr>
              <a:t>attempt</a:t>
            </a:r>
            <a:r>
              <a:rPr lang="es-MX" dirty="0">
                <a:latin typeface="Arial" panose="020B0604020202020204" pitchFamily="34" charset="0"/>
              </a:rPr>
              <a:t>.&lt;/</a:t>
            </a:r>
            <a:r>
              <a:rPr lang="es-MX" dirty="0" err="1">
                <a:latin typeface="Arial" panose="020B0604020202020204" pitchFamily="34" charset="0"/>
              </a:rPr>
              <a:t>description</a:t>
            </a:r>
            <a:r>
              <a:rPr lang="es-MX" dirty="0">
                <a:latin typeface="Arial" panose="020B0604020202020204" pitchFamily="34" charset="0"/>
              </a:rPr>
              <a:t>&gt;</a:t>
            </a:r>
          </a:p>
          <a:p>
            <a:pPr rtl="0" fontAlgn="base"/>
            <a:r>
              <a:rPr lang="es-MX" dirty="0">
                <a:latin typeface="Arial" panose="020B0604020202020204" pitchFamily="34" charset="0"/>
              </a:rPr>
              <a:t>  &lt;/rule&gt;</a:t>
            </a:r>
          </a:p>
          <a:p>
            <a:pPr rtl="0" fontAlgn="base"/>
            <a:endParaRPr lang="es-MX" sz="1800" b="0" i="0" u="none" strike="noStrike" dirty="0">
              <a:effectLst/>
              <a:latin typeface="Arial" panose="020B0604020202020204" pitchFamily="34" charset="0"/>
            </a:endParaRPr>
          </a:p>
          <a:p>
            <a:pPr fontAlgn="base"/>
            <a:r>
              <a:rPr lang="es-MX" sz="1800" b="1" i="0" u="none" strike="noStrike" dirty="0" err="1">
                <a:effectLst/>
                <a:latin typeface="Montserrat" panose="00000500000000000000" pitchFamily="2" charset="0"/>
              </a:rPr>
              <a:t>Ours</a:t>
            </a:r>
            <a:r>
              <a:rPr lang="es-MX" sz="1800" b="1" i="0" u="none" strike="noStrike" dirty="0">
                <a:effectLst/>
                <a:latin typeface="Montserrat" panose="00000500000000000000" pitchFamily="2" charset="0"/>
              </a:rPr>
              <a:t> </a:t>
            </a:r>
            <a:r>
              <a:rPr lang="es-MX" sz="1800" b="1" i="0" u="none" strike="noStrike" dirty="0" err="1">
                <a:effectLst/>
                <a:latin typeface="Montserrat" panose="00000500000000000000" pitchFamily="2" charset="0"/>
              </a:rPr>
              <a:t>for</a:t>
            </a:r>
            <a:r>
              <a:rPr lang="es-MX" sz="1800" b="1" i="0" u="none" strike="noStrike" dirty="0">
                <a:effectLst/>
                <a:latin typeface="Montserrat" panose="00000500000000000000" pitchFamily="2" charset="0"/>
              </a:rPr>
              <a:t> Suricata</a:t>
            </a:r>
          </a:p>
          <a:p>
            <a:pPr rtl="0" fontAlgn="base"/>
            <a:endParaRPr lang="es-MX" sz="1800" b="0" i="0" u="none" strike="noStrike" dirty="0">
              <a:effectLst/>
              <a:latin typeface="Arial" panose="020B0604020202020204" pitchFamily="34" charset="0"/>
            </a:endParaRPr>
          </a:p>
          <a:p>
            <a:pPr rtl="0" fontAlgn="base"/>
            <a:endParaRPr lang="es-MX" dirty="0">
              <a:latin typeface="Arial" panose="020B0604020202020204" pitchFamily="34" charset="0"/>
            </a:endParaRPr>
          </a:p>
          <a:p>
            <a:pPr rtl="0" fontAlgn="base"/>
            <a:r>
              <a:rPr lang="es-MX" sz="1800" b="0" i="0" u="none" strike="noStrike" dirty="0" err="1">
                <a:effectLst/>
                <a:latin typeface="Arial" panose="020B0604020202020204" pitchFamily="34" charset="0"/>
              </a:rPr>
              <a:t>alert</a:t>
            </a:r>
            <a:r>
              <a:rPr lang="es-MX" sz="1800" b="0" i="0" u="none" strike="noStrike" dirty="0">
                <a:effectLst/>
                <a:latin typeface="Arial" panose="020B0604020202020204" pitchFamily="34" charset="0"/>
              </a:rPr>
              <a:t> http </a:t>
            </a:r>
            <a:r>
              <a:rPr lang="es-MX" sz="1800" b="0" i="0" u="none" strike="noStrike" dirty="0" err="1">
                <a:effectLst/>
                <a:latin typeface="Arial" panose="020B0604020202020204" pitchFamily="34" charset="0"/>
              </a:rPr>
              <a:t>any</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any</a:t>
            </a:r>
            <a:r>
              <a:rPr lang="es-MX" sz="1800" b="0" i="0" u="none" strike="noStrike" dirty="0">
                <a:effectLst/>
                <a:latin typeface="Arial" panose="020B0604020202020204" pitchFamily="34" charset="0"/>
              </a:rPr>
              <a:t> -&gt; </a:t>
            </a:r>
            <a:r>
              <a:rPr lang="es-MX" sz="1800" b="0" i="0" u="none" strike="noStrike" dirty="0" err="1">
                <a:effectLst/>
                <a:latin typeface="Arial" panose="020B0604020202020204" pitchFamily="34" charset="0"/>
              </a:rPr>
              <a:t>any</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any</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msg</a:t>
            </a:r>
            <a:r>
              <a:rPr lang="es-MX" sz="1800" b="0" i="0" u="none" strike="noStrike" dirty="0">
                <a:effectLst/>
                <a:latin typeface="Arial" panose="020B0604020202020204" pitchFamily="34" charset="0"/>
              </a:rPr>
              <a:t>:"</a:t>
            </a:r>
            <a:r>
              <a:rPr lang="es-MX" sz="1800" b="0" i="0" u="none" strike="noStrike" dirty="0" err="1">
                <a:effectLst/>
                <a:latin typeface="Arial" panose="020B0604020202020204" pitchFamily="34" charset="0"/>
              </a:rPr>
              <a:t>Possible</a:t>
            </a:r>
            <a:r>
              <a:rPr lang="es-MX" sz="1800" b="0" i="0" u="none" strike="noStrike" dirty="0">
                <a:effectLst/>
                <a:latin typeface="Arial" panose="020B0604020202020204" pitchFamily="34" charset="0"/>
              </a:rPr>
              <a:t> HTTP Brute </a:t>
            </a:r>
            <a:r>
              <a:rPr lang="es-MX" sz="1800" b="0" i="0" u="none" strike="noStrike" dirty="0" err="1">
                <a:effectLst/>
                <a:latin typeface="Arial" panose="020B0604020202020204" pitchFamily="34" charset="0"/>
              </a:rPr>
              <a:t>Force</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Attack</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flow:to_server</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content</a:t>
            </a:r>
            <a:r>
              <a:rPr lang="es-MX" sz="1800" b="0" i="0" u="none" strike="noStrike" dirty="0">
                <a:effectLst/>
                <a:latin typeface="Arial" panose="020B0604020202020204" pitchFamily="34" charset="0"/>
              </a:rPr>
              <a:t>:"POST"; </a:t>
            </a:r>
            <a:r>
              <a:rPr lang="es-MX" sz="1800" b="0" i="0" u="none" strike="noStrike" dirty="0" err="1">
                <a:effectLst/>
                <a:latin typeface="Arial" panose="020B0604020202020204" pitchFamily="34" charset="0"/>
              </a:rPr>
              <a:t>http_method</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content</a:t>
            </a:r>
            <a:r>
              <a:rPr lang="es-MX" sz="1800" b="0" i="0" u="none" strike="noStrike" dirty="0">
                <a:effectLst/>
                <a:latin typeface="Arial" panose="020B0604020202020204" pitchFamily="34" charset="0"/>
              </a:rPr>
              <a:t>:"</a:t>
            </a:r>
            <a:r>
              <a:rPr lang="es-MX" sz="1800" b="0" i="0" u="none" strike="noStrike" dirty="0" err="1">
                <a:effectLst/>
                <a:latin typeface="Arial" panose="020B0604020202020204" pitchFamily="34" charset="0"/>
              </a:rPr>
              <a:t>password</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http_uri</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pcre</a:t>
            </a:r>
            <a:r>
              <a:rPr lang="es-MX" sz="1800" b="0" i="0" u="none" strike="noStrike" dirty="0">
                <a:effectLst/>
                <a:latin typeface="Arial" panose="020B0604020202020204" pitchFamily="34" charset="0"/>
              </a:rPr>
              <a:t>:"/^(</a:t>
            </a:r>
            <a:r>
              <a:rPr lang="es-MX" sz="1800" b="0" i="0" u="none" strike="noStrike" dirty="0" err="1">
                <a:effectLst/>
                <a:latin typeface="Arial" panose="020B0604020202020204" pitchFamily="34" charset="0"/>
              </a:rPr>
              <a:t>login</a:t>
            </a:r>
            <a:r>
              <a:rPr lang="es-MX" sz="1800" b="0" i="0" u="none" strike="noStrike" dirty="0">
                <a:effectLst/>
                <a:latin typeface="Arial" panose="020B0604020202020204" pitchFamily="34" charset="0"/>
              </a:rPr>
              <a:t>)$/i"; </a:t>
            </a:r>
            <a:r>
              <a:rPr lang="es-MX" sz="1800" b="0" i="0" u="none" strike="noStrike" dirty="0" err="1">
                <a:effectLst/>
                <a:latin typeface="Arial" panose="020B0604020202020204" pitchFamily="34" charset="0"/>
              </a:rPr>
              <a:t>classtype:web-application-attack</a:t>
            </a:r>
            <a:r>
              <a:rPr lang="es-MX" sz="1800" b="0" i="0" u="none" strike="noStrike" dirty="0">
                <a:effectLst/>
                <a:latin typeface="Arial" panose="020B0604020202020204" pitchFamily="34" charset="0"/>
              </a:rPr>
              <a:t>; sid:100001; rev:1; </a:t>
            </a:r>
            <a:r>
              <a:rPr lang="es-MX" sz="1800" b="0" i="0" u="none" strike="noStrike" dirty="0" err="1">
                <a:effectLst/>
                <a:latin typeface="Arial" panose="020B0604020202020204" pitchFamily="34" charset="0"/>
              </a:rPr>
              <a:t>threshold:type</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both</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track</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by_src</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count</a:t>
            </a:r>
            <a:r>
              <a:rPr lang="es-MX" sz="1800" b="0" i="0" u="none" strike="noStrike" dirty="0">
                <a:effectLst/>
                <a:latin typeface="Arial" panose="020B0604020202020204" pitchFamily="34" charset="0"/>
              </a:rPr>
              <a:t> 5, </a:t>
            </a:r>
            <a:r>
              <a:rPr lang="es-MX" sz="1800" b="0" i="0" u="none" strike="noStrike" dirty="0" err="1">
                <a:effectLst/>
                <a:latin typeface="Arial" panose="020B0604020202020204" pitchFamily="34" charset="0"/>
              </a:rPr>
              <a:t>seconds</a:t>
            </a:r>
            <a:r>
              <a:rPr lang="es-MX" sz="1800" b="0" i="0" u="none" strike="noStrike" dirty="0">
                <a:effectLst/>
                <a:latin typeface="Arial" panose="020B0604020202020204" pitchFamily="34" charset="0"/>
              </a:rPr>
              <a:t> 1;)</a:t>
            </a:r>
          </a:p>
        </p:txBody>
      </p:sp>
    </p:spTree>
    <p:extLst>
      <p:ext uri="{BB962C8B-B14F-4D97-AF65-F5344CB8AC3E}">
        <p14:creationId xmlns:p14="http://schemas.microsoft.com/office/powerpoint/2010/main" val="2720967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6820-9812-B4D6-C39C-BEBFE5ED6A3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43DE744-026F-4DC7-0778-5F7F5944EDBB}"/>
              </a:ext>
            </a:extLst>
          </p:cNvPr>
          <p:cNvSpPr/>
          <p:nvPr/>
        </p:nvSpPr>
        <p:spPr>
          <a:xfrm>
            <a:off x="1185029" y="879515"/>
            <a:ext cx="11768018" cy="701397"/>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Testing Environments: From Lax to Strict</a:t>
            </a:r>
            <a:endParaRPr lang="en-US" sz="4400" dirty="0"/>
          </a:p>
        </p:txBody>
      </p:sp>
      <p:sp>
        <p:nvSpPr>
          <p:cNvPr id="3" name="Text 1">
            <a:extLst>
              <a:ext uri="{FF2B5EF4-FFF2-40B4-BE49-F238E27FC236}">
                <a16:creationId xmlns:a16="http://schemas.microsoft.com/office/drawing/2014/main" id="{2457E089-AF5E-2E4A-DE63-FD89A9A8EABF}"/>
              </a:ext>
            </a:extLst>
          </p:cNvPr>
          <p:cNvSpPr/>
          <p:nvPr/>
        </p:nvSpPr>
        <p:spPr>
          <a:xfrm>
            <a:off x="1185029" y="2198013"/>
            <a:ext cx="2613303"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Env1: Lax Environment</a:t>
            </a:r>
            <a:endParaRPr lang="en-US" sz="2200" dirty="0"/>
          </a:p>
        </p:txBody>
      </p:sp>
      <p:sp>
        <p:nvSpPr>
          <p:cNvPr id="4" name="Text 2">
            <a:extLst>
              <a:ext uri="{FF2B5EF4-FFF2-40B4-BE49-F238E27FC236}">
                <a16:creationId xmlns:a16="http://schemas.microsoft.com/office/drawing/2014/main" id="{CF699422-9D2F-5FA4-20AB-8BB0DE8FB89A}"/>
              </a:ext>
            </a:extLst>
          </p:cNvPr>
          <p:cNvSpPr/>
          <p:nvPr/>
        </p:nvSpPr>
        <p:spPr>
          <a:xfrm>
            <a:off x="1185029" y="3146108"/>
            <a:ext cx="2613303" cy="1852017"/>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No detection or blocking rules. Uses HTTP Forms for authentication. Represents a basic, unsecured setup.</a:t>
            </a:r>
            <a:endParaRPr lang="en-US" sz="1900" dirty="0"/>
          </a:p>
        </p:txBody>
      </p:sp>
      <p:sp>
        <p:nvSpPr>
          <p:cNvPr id="5" name="Text 3">
            <a:extLst>
              <a:ext uri="{FF2B5EF4-FFF2-40B4-BE49-F238E27FC236}">
                <a16:creationId xmlns:a16="http://schemas.microsoft.com/office/drawing/2014/main" id="{71A04F80-E0F1-C20A-A041-6A41766F4B21}"/>
              </a:ext>
            </a:extLst>
          </p:cNvPr>
          <p:cNvSpPr/>
          <p:nvPr/>
        </p:nvSpPr>
        <p:spPr>
          <a:xfrm>
            <a:off x="4408170" y="2198013"/>
            <a:ext cx="2613303"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Env2: Strict Environment</a:t>
            </a:r>
            <a:endParaRPr lang="en-US" sz="2200" dirty="0"/>
          </a:p>
        </p:txBody>
      </p:sp>
      <p:sp>
        <p:nvSpPr>
          <p:cNvPr id="6" name="Text 4">
            <a:extLst>
              <a:ext uri="{FF2B5EF4-FFF2-40B4-BE49-F238E27FC236}">
                <a16:creationId xmlns:a16="http://schemas.microsoft.com/office/drawing/2014/main" id="{AE093330-565C-6E44-352B-A44D587FEAEC}"/>
              </a:ext>
            </a:extLst>
          </p:cNvPr>
          <p:cNvSpPr/>
          <p:nvPr/>
        </p:nvSpPr>
        <p:spPr>
          <a:xfrm>
            <a:off x="4408170" y="3146108"/>
            <a:ext cx="2613303" cy="2963228"/>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Implements blocking after x attempts with n seconds of timeout. Uses JSON Rest API. Based on a Latam Bank implementation with user-based (not session-based) security.</a:t>
            </a:r>
            <a:endParaRPr lang="en-US" sz="1900" dirty="0"/>
          </a:p>
        </p:txBody>
      </p:sp>
      <p:sp>
        <p:nvSpPr>
          <p:cNvPr id="7" name="Text 5">
            <a:extLst>
              <a:ext uri="{FF2B5EF4-FFF2-40B4-BE49-F238E27FC236}">
                <a16:creationId xmlns:a16="http://schemas.microsoft.com/office/drawing/2014/main" id="{DCEC9CD9-63BE-ABB1-EF2A-E627721DA491}"/>
              </a:ext>
            </a:extLst>
          </p:cNvPr>
          <p:cNvSpPr/>
          <p:nvPr/>
        </p:nvSpPr>
        <p:spPr>
          <a:xfrm>
            <a:off x="7631311" y="2198013"/>
            <a:ext cx="2613303"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Env3: Stricter Environment</a:t>
            </a:r>
            <a:endParaRPr lang="en-US" sz="2200" dirty="0"/>
          </a:p>
        </p:txBody>
      </p:sp>
      <p:sp>
        <p:nvSpPr>
          <p:cNvPr id="8" name="Text 6">
            <a:extLst>
              <a:ext uri="{FF2B5EF4-FFF2-40B4-BE49-F238E27FC236}">
                <a16:creationId xmlns:a16="http://schemas.microsoft.com/office/drawing/2014/main" id="{EDB59C16-69F3-5095-140E-5822749D2B2B}"/>
              </a:ext>
            </a:extLst>
          </p:cNvPr>
          <p:cNvSpPr/>
          <p:nvPr/>
        </p:nvSpPr>
        <p:spPr>
          <a:xfrm>
            <a:off x="7631311" y="3146108"/>
            <a:ext cx="2613303" cy="2963228"/>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Features permanent blocking for failed attempts. Uses HTTP Forms for authentication, providing a more challenging scenario for the AI agents.</a:t>
            </a:r>
            <a:endParaRPr lang="en-US" sz="1900" dirty="0"/>
          </a:p>
        </p:txBody>
      </p:sp>
      <p:sp>
        <p:nvSpPr>
          <p:cNvPr id="9" name="Text 7">
            <a:extLst>
              <a:ext uri="{FF2B5EF4-FFF2-40B4-BE49-F238E27FC236}">
                <a16:creationId xmlns:a16="http://schemas.microsoft.com/office/drawing/2014/main" id="{6D171835-F8E7-3014-F58C-3715A5EC9E77}"/>
              </a:ext>
            </a:extLst>
          </p:cNvPr>
          <p:cNvSpPr/>
          <p:nvPr/>
        </p:nvSpPr>
        <p:spPr>
          <a:xfrm>
            <a:off x="10854452" y="2198013"/>
            <a:ext cx="2613303" cy="350639"/>
          </a:xfrm>
          <a:prstGeom prst="rect">
            <a:avLst/>
          </a:prstGeom>
          <a:noFill/>
          <a:ln/>
        </p:spPr>
        <p:txBody>
          <a:bodyPr wrap="non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Env4: FTP</a:t>
            </a:r>
            <a:endParaRPr lang="en-US" sz="2200" dirty="0"/>
          </a:p>
        </p:txBody>
      </p:sp>
      <p:sp>
        <p:nvSpPr>
          <p:cNvPr id="10" name="Text 8">
            <a:extLst>
              <a:ext uri="{FF2B5EF4-FFF2-40B4-BE49-F238E27FC236}">
                <a16:creationId xmlns:a16="http://schemas.microsoft.com/office/drawing/2014/main" id="{D8E5E20E-A3CB-F1AD-E501-448B30D11E3F}"/>
              </a:ext>
            </a:extLst>
          </p:cNvPr>
          <p:cNvSpPr/>
          <p:nvPr/>
        </p:nvSpPr>
        <p:spPr>
          <a:xfrm>
            <a:off x="10854452" y="2795468"/>
            <a:ext cx="2613303" cy="370403"/>
          </a:xfrm>
          <a:prstGeom prst="rect">
            <a:avLst/>
          </a:prstGeom>
          <a:noFill/>
          <a:ln/>
        </p:spPr>
        <p:txBody>
          <a:bodyPr wrap="none" lIns="0" tIns="0" rIns="0" bIns="0" rtlCol="0" anchor="t"/>
          <a:lstStyle/>
          <a:p>
            <a:pPr marL="0" indent="0">
              <a:lnSpc>
                <a:spcPts val="2900"/>
              </a:lnSpc>
              <a:buNone/>
            </a:pPr>
            <a:endParaRPr lang="en-US" sz="1900" dirty="0"/>
          </a:p>
        </p:txBody>
      </p:sp>
      <p:sp>
        <p:nvSpPr>
          <p:cNvPr id="11" name="Text 9">
            <a:extLst>
              <a:ext uri="{FF2B5EF4-FFF2-40B4-BE49-F238E27FC236}">
                <a16:creationId xmlns:a16="http://schemas.microsoft.com/office/drawing/2014/main" id="{56B714AC-8EDB-4D6F-695A-EFE021A3248D}"/>
              </a:ext>
            </a:extLst>
          </p:cNvPr>
          <p:cNvSpPr/>
          <p:nvPr/>
        </p:nvSpPr>
        <p:spPr>
          <a:xfrm>
            <a:off x="10854452" y="3388043"/>
            <a:ext cx="2613303" cy="1111210"/>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Vanilla implementation of VSFTPd, using OS login and local users</a:t>
            </a:r>
            <a:endParaRPr lang="en-US" sz="1900" dirty="0"/>
          </a:p>
        </p:txBody>
      </p:sp>
      <p:sp>
        <p:nvSpPr>
          <p:cNvPr id="12" name="Text 10">
            <a:extLst>
              <a:ext uri="{FF2B5EF4-FFF2-40B4-BE49-F238E27FC236}">
                <a16:creationId xmlns:a16="http://schemas.microsoft.com/office/drawing/2014/main" id="{D175C6EE-E812-AD06-4E2A-60628984A6C9}"/>
              </a:ext>
            </a:extLst>
          </p:cNvPr>
          <p:cNvSpPr/>
          <p:nvPr/>
        </p:nvSpPr>
        <p:spPr>
          <a:xfrm>
            <a:off x="1185029" y="6609159"/>
            <a:ext cx="12260223" cy="740807"/>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Each agent was trained using reinforcement learning techniques to adapt to its specific environment, learning optimal strategies for brute force attacks while avoiding detection and blocking.</a:t>
            </a:r>
            <a:endParaRPr lang="en-US" sz="1900" dirty="0"/>
          </a:p>
        </p:txBody>
      </p:sp>
    </p:spTree>
    <p:extLst>
      <p:ext uri="{BB962C8B-B14F-4D97-AF65-F5344CB8AC3E}">
        <p14:creationId xmlns:p14="http://schemas.microsoft.com/office/powerpoint/2010/main" val="3312598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778669"/>
            <a:ext cx="6591538" cy="701397"/>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Middleware Protection</a:t>
            </a:r>
            <a:endParaRPr lang="en-US" sz="4400" dirty="0"/>
          </a:p>
        </p:txBody>
      </p:sp>
      <p:sp>
        <p:nvSpPr>
          <p:cNvPr id="4" name="Shape 1"/>
          <p:cNvSpPr/>
          <p:nvPr/>
        </p:nvSpPr>
        <p:spPr>
          <a:xfrm>
            <a:off x="6350437" y="1850350"/>
            <a:ext cx="7415927" cy="1362789"/>
          </a:xfrm>
          <a:prstGeom prst="roundRect">
            <a:avLst>
              <a:gd name="adj" fmla="val 2717"/>
            </a:avLst>
          </a:prstGeom>
          <a:solidFill>
            <a:srgbClr val="F2EEEE"/>
          </a:solidFill>
          <a:ln/>
        </p:spPr>
        <p:txBody>
          <a:bodyPr/>
          <a:lstStyle/>
          <a:p>
            <a:endParaRPr lang="es-MX"/>
          </a:p>
        </p:txBody>
      </p:sp>
      <p:sp>
        <p:nvSpPr>
          <p:cNvPr id="5" name="Text 2"/>
          <p:cNvSpPr/>
          <p:nvPr/>
        </p:nvSpPr>
        <p:spPr>
          <a:xfrm>
            <a:off x="6597253" y="2097167"/>
            <a:ext cx="2805470"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Suricata</a:t>
            </a:r>
            <a:endParaRPr lang="en-US" sz="2200" dirty="0"/>
          </a:p>
        </p:txBody>
      </p:sp>
      <p:sp>
        <p:nvSpPr>
          <p:cNvPr id="6" name="Text 3"/>
          <p:cNvSpPr/>
          <p:nvPr/>
        </p:nvSpPr>
        <p:spPr>
          <a:xfrm>
            <a:off x="6597253" y="2595920"/>
            <a:ext cx="6922294" cy="370403"/>
          </a:xfrm>
          <a:prstGeom prst="rect">
            <a:avLst/>
          </a:prstGeom>
          <a:noFill/>
          <a:ln/>
        </p:spPr>
        <p:txBody>
          <a:bodyPr wrap="non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Suticata IPS with "Hand-Crafted" brute force detection rules</a:t>
            </a:r>
            <a:endParaRPr lang="en-US" sz="1900" dirty="0"/>
          </a:p>
        </p:txBody>
      </p:sp>
      <p:sp>
        <p:nvSpPr>
          <p:cNvPr id="7" name="Shape 4"/>
          <p:cNvSpPr/>
          <p:nvPr/>
        </p:nvSpPr>
        <p:spPr>
          <a:xfrm>
            <a:off x="6350437" y="3459956"/>
            <a:ext cx="7415927" cy="1733193"/>
          </a:xfrm>
          <a:prstGeom prst="roundRect">
            <a:avLst>
              <a:gd name="adj" fmla="val 2137"/>
            </a:avLst>
          </a:prstGeom>
          <a:solidFill>
            <a:srgbClr val="F2EEEE"/>
          </a:solidFill>
          <a:ln/>
        </p:spPr>
        <p:txBody>
          <a:bodyPr/>
          <a:lstStyle/>
          <a:p>
            <a:endParaRPr lang="es-MX"/>
          </a:p>
        </p:txBody>
      </p:sp>
      <p:sp>
        <p:nvSpPr>
          <p:cNvPr id="8" name="Text 5"/>
          <p:cNvSpPr/>
          <p:nvPr/>
        </p:nvSpPr>
        <p:spPr>
          <a:xfrm>
            <a:off x="6597253" y="3706773"/>
            <a:ext cx="2805470"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Mod_Security CRS</a:t>
            </a:r>
            <a:endParaRPr lang="en-US" sz="2200" dirty="0"/>
          </a:p>
        </p:txBody>
      </p:sp>
      <p:sp>
        <p:nvSpPr>
          <p:cNvPr id="9" name="Text 6"/>
          <p:cNvSpPr/>
          <p:nvPr/>
        </p:nvSpPr>
        <p:spPr>
          <a:xfrm>
            <a:off x="6597253" y="4205526"/>
            <a:ext cx="6922294" cy="740807"/>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Mod_security with CRS rule-set tailored with strict rules for brute force detection. Experimental rules were mostly useless</a:t>
            </a:r>
            <a:endParaRPr lang="en-US" sz="1900" dirty="0"/>
          </a:p>
        </p:txBody>
      </p:sp>
      <p:sp>
        <p:nvSpPr>
          <p:cNvPr id="10" name="Shape 7"/>
          <p:cNvSpPr/>
          <p:nvPr/>
        </p:nvSpPr>
        <p:spPr>
          <a:xfrm>
            <a:off x="6350437" y="5439966"/>
            <a:ext cx="7415927" cy="1362789"/>
          </a:xfrm>
          <a:prstGeom prst="roundRect">
            <a:avLst>
              <a:gd name="adj" fmla="val 2717"/>
            </a:avLst>
          </a:prstGeom>
          <a:solidFill>
            <a:srgbClr val="F2EEEE"/>
          </a:solidFill>
          <a:ln/>
        </p:spPr>
        <p:txBody>
          <a:bodyPr/>
          <a:lstStyle/>
          <a:p>
            <a:endParaRPr lang="es-MX"/>
          </a:p>
        </p:txBody>
      </p:sp>
      <p:sp>
        <p:nvSpPr>
          <p:cNvPr id="11" name="Text 8"/>
          <p:cNvSpPr/>
          <p:nvPr/>
        </p:nvSpPr>
        <p:spPr>
          <a:xfrm>
            <a:off x="6597253" y="5686782"/>
            <a:ext cx="2805470"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OSSEC HIDS</a:t>
            </a:r>
            <a:endParaRPr lang="en-US" sz="2200" dirty="0"/>
          </a:p>
        </p:txBody>
      </p:sp>
      <p:sp>
        <p:nvSpPr>
          <p:cNvPr id="12" name="Text 9"/>
          <p:cNvSpPr/>
          <p:nvPr/>
        </p:nvSpPr>
        <p:spPr>
          <a:xfrm>
            <a:off x="6597253" y="6185535"/>
            <a:ext cx="6922294" cy="370403"/>
          </a:xfrm>
          <a:prstGeom prst="rect">
            <a:avLst/>
          </a:prstGeom>
          <a:noFill/>
          <a:ln/>
        </p:spPr>
        <p:txBody>
          <a:bodyPr wrap="non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OSSEC HIDS in it's vanilla implementation</a:t>
            </a:r>
            <a:endParaRPr lang="en-US" sz="1900" dirty="0"/>
          </a:p>
        </p:txBody>
      </p:sp>
      <p:sp>
        <p:nvSpPr>
          <p:cNvPr id="13" name="Text 10"/>
          <p:cNvSpPr/>
          <p:nvPr/>
        </p:nvSpPr>
        <p:spPr>
          <a:xfrm>
            <a:off x="6350437" y="7080409"/>
            <a:ext cx="7415927" cy="370403"/>
          </a:xfrm>
          <a:prstGeom prst="rect">
            <a:avLst/>
          </a:prstGeom>
          <a:noFill/>
          <a:ln/>
        </p:spPr>
        <p:txBody>
          <a:bodyPr wrap="none" lIns="0" tIns="0" rIns="0" bIns="0" rtlCol="0" anchor="t"/>
          <a:lstStyle/>
          <a:p>
            <a:pPr marL="0" indent="0">
              <a:lnSpc>
                <a:spcPts val="2900"/>
              </a:lnSpc>
              <a:buNone/>
            </a:pPr>
            <a:endParaRPr lang="en-US" sz="1900" dirty="0"/>
          </a:p>
        </p:txBody>
      </p:sp>
      <p:sp>
        <p:nvSpPr>
          <p:cNvPr id="15" name="TextBox 14">
            <a:extLst>
              <a:ext uri="{FF2B5EF4-FFF2-40B4-BE49-F238E27FC236}">
                <a16:creationId xmlns:a16="http://schemas.microsoft.com/office/drawing/2014/main" id="{162CAC65-FEE9-7213-3879-CD8C74DD366E}"/>
              </a:ext>
            </a:extLst>
          </p:cNvPr>
          <p:cNvSpPr txBox="1"/>
          <p:nvPr/>
        </p:nvSpPr>
        <p:spPr>
          <a:xfrm>
            <a:off x="6350437" y="7049571"/>
            <a:ext cx="7315200" cy="646331"/>
          </a:xfrm>
          <a:prstGeom prst="rect">
            <a:avLst/>
          </a:prstGeom>
          <a:noFill/>
        </p:spPr>
        <p:txBody>
          <a:bodyPr wrap="square">
            <a:spAutoFit/>
          </a:bodyPr>
          <a:lstStyle/>
          <a:p>
            <a:r>
              <a:rPr lang="en-US" sz="1800" kern="0" spc="-22" dirty="0">
                <a:solidFill>
                  <a:srgbClr val="3D3838"/>
                </a:solidFill>
                <a:latin typeface="Source Sans Pro" panose="020B0503030403020204" pitchFamily="34" charset="0"/>
                <a:ea typeface="Source Sans Pro" panose="020B0503030403020204" pitchFamily="34" charset="0"/>
                <a:cs typeface="Montserrat Bold" pitchFamily="34" charset="-120"/>
              </a:rPr>
              <a:t>None of this have rules for </a:t>
            </a:r>
            <a:r>
              <a:rPr lang="en-US" sz="1800" kern="0" spc="-22" dirty="0" err="1">
                <a:solidFill>
                  <a:srgbClr val="3D3838"/>
                </a:solidFill>
                <a:latin typeface="Source Sans Pro" panose="020B0503030403020204" pitchFamily="34" charset="0"/>
                <a:ea typeface="Source Sans Pro" panose="020B0503030403020204" pitchFamily="34" charset="0"/>
                <a:cs typeface="Montserrat Bold" pitchFamily="34" charset="-120"/>
              </a:rPr>
              <a:t>brutforce</a:t>
            </a:r>
            <a:r>
              <a:rPr lang="en-US" sz="1800" kern="0" spc="-22" dirty="0">
                <a:solidFill>
                  <a:srgbClr val="3D3838"/>
                </a:solidFill>
                <a:latin typeface="Source Sans Pro" panose="020B0503030403020204" pitchFamily="34" charset="0"/>
                <a:ea typeface="Source Sans Pro" panose="020B0503030403020204" pitchFamily="34" charset="0"/>
                <a:cs typeface="Montserrat Bold" pitchFamily="34" charset="-120"/>
              </a:rPr>
              <a:t>. I use customized rules done by my or other Security companies (Credits </a:t>
            </a:r>
            <a:r>
              <a:rPr lang="en-US" kern="0" spc="-22" dirty="0">
                <a:solidFill>
                  <a:srgbClr val="3D3838"/>
                </a:solidFill>
                <a:latin typeface="Source Sans Pro" panose="020B0503030403020204" pitchFamily="34" charset="0"/>
                <a:ea typeface="Source Sans Pro" panose="020B0503030403020204" pitchFamily="34" charset="0"/>
                <a:cs typeface="Montserrat Bold" pitchFamily="34" charset="-120"/>
              </a:rPr>
              <a:t>and rules in the last slide)</a:t>
            </a:r>
            <a:endParaRPr lang="es-MX" dirty="0">
              <a:latin typeface="Source Sans Pro" panose="020B0503030403020204" pitchFamily="34" charset="0"/>
              <a:ea typeface="Source Sans Pro" panose="020B0503030403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9012" y="525899"/>
            <a:ext cx="6061710" cy="543044"/>
          </a:xfrm>
          <a:prstGeom prst="rect">
            <a:avLst/>
          </a:prstGeom>
          <a:noFill/>
          <a:ln/>
        </p:spPr>
        <p:txBody>
          <a:bodyPr wrap="none" lIns="0" tIns="0" rIns="0" bIns="0" rtlCol="0" anchor="t"/>
          <a:lstStyle/>
          <a:p>
            <a:pPr marL="0" indent="0">
              <a:lnSpc>
                <a:spcPts val="4250"/>
              </a:lnSpc>
              <a:buNone/>
            </a:pPr>
            <a:r>
              <a:rPr lang="en-US" sz="3400" b="1" kern="0" spc="-34" dirty="0">
                <a:solidFill>
                  <a:srgbClr val="000000"/>
                </a:solidFill>
                <a:latin typeface="Montserrat Bold" pitchFamily="34" charset="0"/>
                <a:ea typeface="Montserrat Bold" pitchFamily="34" charset="-122"/>
                <a:cs typeface="Montserrat Bold" pitchFamily="34" charset="-120"/>
              </a:rPr>
              <a:t>Key Metrics and Objectives</a:t>
            </a:r>
            <a:endParaRPr lang="en-US" sz="3400" dirty="0"/>
          </a:p>
        </p:txBody>
      </p:sp>
      <p:sp>
        <p:nvSpPr>
          <p:cNvPr id="4" name="Shape 1"/>
          <p:cNvSpPr/>
          <p:nvPr/>
        </p:nvSpPr>
        <p:spPr>
          <a:xfrm>
            <a:off x="669012" y="1570673"/>
            <a:ext cx="430054" cy="430054"/>
          </a:xfrm>
          <a:prstGeom prst="roundRect">
            <a:avLst>
              <a:gd name="adj" fmla="val 6667"/>
            </a:avLst>
          </a:prstGeom>
          <a:solidFill>
            <a:srgbClr val="F2EEEE"/>
          </a:solidFill>
          <a:ln/>
        </p:spPr>
        <p:txBody>
          <a:bodyPr/>
          <a:lstStyle/>
          <a:p>
            <a:endParaRPr lang="es-MX"/>
          </a:p>
        </p:txBody>
      </p:sp>
      <p:sp>
        <p:nvSpPr>
          <p:cNvPr id="5" name="Text 2"/>
          <p:cNvSpPr/>
          <p:nvPr/>
        </p:nvSpPr>
        <p:spPr>
          <a:xfrm>
            <a:off x="834271" y="1655326"/>
            <a:ext cx="99536" cy="260628"/>
          </a:xfrm>
          <a:prstGeom prst="rect">
            <a:avLst/>
          </a:prstGeom>
          <a:noFill/>
          <a:ln/>
        </p:spPr>
        <p:txBody>
          <a:bodyPr wrap="none" lIns="0" tIns="0" rIns="0" bIns="0" rtlCol="0" anchor="t"/>
          <a:lstStyle/>
          <a:p>
            <a:pPr marL="0" indent="0" algn="ctr">
              <a:lnSpc>
                <a:spcPts val="2050"/>
              </a:lnSpc>
              <a:buNone/>
            </a:pPr>
            <a:r>
              <a:rPr lang="en-US" sz="2050" b="1" kern="0" spc="-21" dirty="0">
                <a:solidFill>
                  <a:srgbClr val="3D3838"/>
                </a:solidFill>
                <a:latin typeface="Montserrat Bold" pitchFamily="34" charset="0"/>
                <a:ea typeface="Montserrat Bold" pitchFamily="34" charset="-122"/>
                <a:cs typeface="Montserrat Bold" pitchFamily="34" charset="-120"/>
              </a:rPr>
              <a:t>1</a:t>
            </a:r>
            <a:endParaRPr lang="en-US" sz="2050" dirty="0"/>
          </a:p>
        </p:txBody>
      </p:sp>
      <p:sp>
        <p:nvSpPr>
          <p:cNvPr id="6" name="Text 3"/>
          <p:cNvSpPr/>
          <p:nvPr/>
        </p:nvSpPr>
        <p:spPr>
          <a:xfrm>
            <a:off x="1290161" y="1570673"/>
            <a:ext cx="2192179" cy="271463"/>
          </a:xfrm>
          <a:prstGeom prst="rect">
            <a:avLst/>
          </a:prstGeom>
          <a:noFill/>
          <a:ln/>
        </p:spPr>
        <p:txBody>
          <a:bodyPr wrap="none" lIns="0" tIns="0" rIns="0" bIns="0" rtlCol="0" anchor="t"/>
          <a:lstStyle/>
          <a:p>
            <a:pPr marL="0" indent="0">
              <a:lnSpc>
                <a:spcPts val="2100"/>
              </a:lnSpc>
              <a:buNone/>
            </a:pPr>
            <a:r>
              <a:rPr lang="en-US" sz="1700" b="1" kern="0" spc="-17" dirty="0">
                <a:solidFill>
                  <a:srgbClr val="3D3838"/>
                </a:solidFill>
                <a:latin typeface="Montserrat Bold" pitchFamily="34" charset="0"/>
                <a:ea typeface="Montserrat Bold" pitchFamily="34" charset="-122"/>
                <a:cs typeface="Montserrat Bold" pitchFamily="34" charset="-120"/>
              </a:rPr>
              <a:t>Attempt Frequency</a:t>
            </a:r>
            <a:endParaRPr lang="en-US" sz="1700" dirty="0"/>
          </a:p>
        </p:txBody>
      </p:sp>
      <p:sp>
        <p:nvSpPr>
          <p:cNvPr id="7" name="Text 4"/>
          <p:cNvSpPr/>
          <p:nvPr/>
        </p:nvSpPr>
        <p:spPr>
          <a:xfrm>
            <a:off x="1290161" y="1956792"/>
            <a:ext cx="7184827" cy="573643"/>
          </a:xfrm>
          <a:prstGeom prst="rect">
            <a:avLst/>
          </a:prstGeom>
          <a:noFill/>
          <a:ln/>
        </p:spPr>
        <p:txBody>
          <a:bodyPr wrap="square" lIns="0" tIns="0" rIns="0" bIns="0" rtlCol="0" anchor="t"/>
          <a:lstStyle/>
          <a:p>
            <a:pPr marL="0" indent="0">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We monitored the number of attempts made per second to assess the efficiency and speed of the AI agents in different environments.</a:t>
            </a:r>
            <a:endParaRPr lang="en-US" sz="1500" dirty="0"/>
          </a:p>
        </p:txBody>
      </p:sp>
      <p:sp>
        <p:nvSpPr>
          <p:cNvPr id="8" name="Shape 5"/>
          <p:cNvSpPr/>
          <p:nvPr/>
        </p:nvSpPr>
        <p:spPr>
          <a:xfrm>
            <a:off x="669012" y="2936558"/>
            <a:ext cx="430054" cy="430054"/>
          </a:xfrm>
          <a:prstGeom prst="roundRect">
            <a:avLst>
              <a:gd name="adj" fmla="val 6667"/>
            </a:avLst>
          </a:prstGeom>
          <a:solidFill>
            <a:srgbClr val="F2EEEE"/>
          </a:solidFill>
          <a:ln/>
        </p:spPr>
        <p:txBody>
          <a:bodyPr/>
          <a:lstStyle/>
          <a:p>
            <a:endParaRPr lang="es-MX"/>
          </a:p>
        </p:txBody>
      </p:sp>
      <p:sp>
        <p:nvSpPr>
          <p:cNvPr id="9" name="Text 6"/>
          <p:cNvSpPr/>
          <p:nvPr/>
        </p:nvSpPr>
        <p:spPr>
          <a:xfrm>
            <a:off x="808434" y="3021211"/>
            <a:ext cx="151209" cy="260628"/>
          </a:xfrm>
          <a:prstGeom prst="rect">
            <a:avLst/>
          </a:prstGeom>
          <a:noFill/>
          <a:ln/>
        </p:spPr>
        <p:txBody>
          <a:bodyPr wrap="none" lIns="0" tIns="0" rIns="0" bIns="0" rtlCol="0" anchor="t"/>
          <a:lstStyle/>
          <a:p>
            <a:pPr marL="0" indent="0" algn="ctr">
              <a:lnSpc>
                <a:spcPts val="2050"/>
              </a:lnSpc>
              <a:buNone/>
            </a:pPr>
            <a:r>
              <a:rPr lang="en-US" sz="2050" b="1" kern="0" spc="-21" dirty="0">
                <a:solidFill>
                  <a:srgbClr val="3D3838"/>
                </a:solidFill>
                <a:latin typeface="Montserrat Bold" pitchFamily="34" charset="0"/>
                <a:ea typeface="Montserrat Bold" pitchFamily="34" charset="-122"/>
                <a:cs typeface="Montserrat Bold" pitchFamily="34" charset="-120"/>
              </a:rPr>
              <a:t>2</a:t>
            </a:r>
            <a:endParaRPr lang="en-US" sz="2050" dirty="0"/>
          </a:p>
        </p:txBody>
      </p:sp>
      <p:sp>
        <p:nvSpPr>
          <p:cNvPr id="10" name="Text 7"/>
          <p:cNvSpPr/>
          <p:nvPr/>
        </p:nvSpPr>
        <p:spPr>
          <a:xfrm>
            <a:off x="1290161" y="2936558"/>
            <a:ext cx="2172176" cy="271463"/>
          </a:xfrm>
          <a:prstGeom prst="rect">
            <a:avLst/>
          </a:prstGeom>
          <a:noFill/>
          <a:ln/>
        </p:spPr>
        <p:txBody>
          <a:bodyPr wrap="none" lIns="0" tIns="0" rIns="0" bIns="0" rtlCol="0" anchor="t"/>
          <a:lstStyle/>
          <a:p>
            <a:pPr marL="0" indent="0">
              <a:lnSpc>
                <a:spcPts val="2100"/>
              </a:lnSpc>
              <a:buNone/>
            </a:pPr>
            <a:r>
              <a:rPr lang="en-US" sz="1700" b="1" kern="0" spc="-17" dirty="0">
                <a:solidFill>
                  <a:srgbClr val="3D3838"/>
                </a:solidFill>
                <a:latin typeface="Montserrat Bold" pitchFamily="34" charset="0"/>
                <a:ea typeface="Montserrat Bold" pitchFamily="34" charset="-122"/>
                <a:cs typeface="Montserrat Bold" pitchFamily="34" charset="-120"/>
              </a:rPr>
              <a:t>Total Attempts</a:t>
            </a:r>
            <a:endParaRPr lang="en-US" sz="1700" dirty="0"/>
          </a:p>
        </p:txBody>
      </p:sp>
      <p:sp>
        <p:nvSpPr>
          <p:cNvPr id="11" name="Text 8"/>
          <p:cNvSpPr/>
          <p:nvPr/>
        </p:nvSpPr>
        <p:spPr>
          <a:xfrm>
            <a:off x="1290161" y="3322677"/>
            <a:ext cx="7184827" cy="573643"/>
          </a:xfrm>
          <a:prstGeom prst="rect">
            <a:avLst/>
          </a:prstGeom>
          <a:noFill/>
          <a:ln/>
        </p:spPr>
        <p:txBody>
          <a:bodyPr wrap="square" lIns="0" tIns="0" rIns="0" bIns="0" rtlCol="0" anchor="t"/>
          <a:lstStyle/>
          <a:p>
            <a:pPr marL="0" indent="0">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The overall number of attempts provided insights into the persistence and effectiveness of the agents' strategies.</a:t>
            </a:r>
            <a:endParaRPr lang="en-US" sz="1500" dirty="0"/>
          </a:p>
        </p:txBody>
      </p:sp>
      <p:sp>
        <p:nvSpPr>
          <p:cNvPr id="12" name="Shape 9"/>
          <p:cNvSpPr/>
          <p:nvPr/>
        </p:nvSpPr>
        <p:spPr>
          <a:xfrm>
            <a:off x="669012" y="4302443"/>
            <a:ext cx="430054" cy="430054"/>
          </a:xfrm>
          <a:prstGeom prst="roundRect">
            <a:avLst>
              <a:gd name="adj" fmla="val 6667"/>
            </a:avLst>
          </a:prstGeom>
          <a:solidFill>
            <a:srgbClr val="F2EEEE"/>
          </a:solidFill>
          <a:ln/>
        </p:spPr>
        <p:txBody>
          <a:bodyPr/>
          <a:lstStyle/>
          <a:p>
            <a:endParaRPr lang="es-MX"/>
          </a:p>
        </p:txBody>
      </p:sp>
      <p:sp>
        <p:nvSpPr>
          <p:cNvPr id="13" name="Text 10"/>
          <p:cNvSpPr/>
          <p:nvPr/>
        </p:nvSpPr>
        <p:spPr>
          <a:xfrm>
            <a:off x="808196" y="4387096"/>
            <a:ext cx="151686" cy="260628"/>
          </a:xfrm>
          <a:prstGeom prst="rect">
            <a:avLst/>
          </a:prstGeom>
          <a:noFill/>
          <a:ln/>
        </p:spPr>
        <p:txBody>
          <a:bodyPr wrap="none" lIns="0" tIns="0" rIns="0" bIns="0" rtlCol="0" anchor="t"/>
          <a:lstStyle/>
          <a:p>
            <a:pPr marL="0" indent="0" algn="ctr">
              <a:lnSpc>
                <a:spcPts val="2050"/>
              </a:lnSpc>
              <a:buNone/>
            </a:pPr>
            <a:r>
              <a:rPr lang="en-US" sz="2050" b="1" kern="0" spc="-21" dirty="0">
                <a:solidFill>
                  <a:srgbClr val="3D3838"/>
                </a:solidFill>
                <a:latin typeface="Montserrat Bold" pitchFamily="34" charset="0"/>
                <a:ea typeface="Montserrat Bold" pitchFamily="34" charset="-122"/>
                <a:cs typeface="Montserrat Bold" pitchFamily="34" charset="-120"/>
              </a:rPr>
              <a:t>3</a:t>
            </a:r>
            <a:endParaRPr lang="en-US" sz="2050" dirty="0"/>
          </a:p>
        </p:txBody>
      </p:sp>
      <p:sp>
        <p:nvSpPr>
          <p:cNvPr id="14" name="Text 11"/>
          <p:cNvSpPr/>
          <p:nvPr/>
        </p:nvSpPr>
        <p:spPr>
          <a:xfrm>
            <a:off x="1290161" y="4302443"/>
            <a:ext cx="2648664" cy="271463"/>
          </a:xfrm>
          <a:prstGeom prst="rect">
            <a:avLst/>
          </a:prstGeom>
          <a:noFill/>
          <a:ln/>
        </p:spPr>
        <p:txBody>
          <a:bodyPr wrap="none" lIns="0" tIns="0" rIns="0" bIns="0" rtlCol="0" anchor="t"/>
          <a:lstStyle/>
          <a:p>
            <a:pPr marL="0" indent="0">
              <a:lnSpc>
                <a:spcPts val="2100"/>
              </a:lnSpc>
              <a:buNone/>
            </a:pPr>
            <a:r>
              <a:rPr lang="en-US" sz="1700" b="1" kern="0" spc="-17" dirty="0">
                <a:solidFill>
                  <a:srgbClr val="3D3838"/>
                </a:solidFill>
                <a:latin typeface="Montserrat Bold" pitchFamily="34" charset="0"/>
                <a:ea typeface="Montserrat Bold" pitchFamily="34" charset="-122"/>
                <a:cs typeface="Montserrat Bold" pitchFamily="34" charset="-120"/>
              </a:rPr>
              <a:t>Detection and Blocking</a:t>
            </a:r>
            <a:endParaRPr lang="en-US" sz="1700" dirty="0"/>
          </a:p>
        </p:txBody>
      </p:sp>
      <p:sp>
        <p:nvSpPr>
          <p:cNvPr id="15" name="Text 12"/>
          <p:cNvSpPr/>
          <p:nvPr/>
        </p:nvSpPr>
        <p:spPr>
          <a:xfrm>
            <a:off x="1290161" y="4688562"/>
            <a:ext cx="7184827" cy="573643"/>
          </a:xfrm>
          <a:prstGeom prst="rect">
            <a:avLst/>
          </a:prstGeom>
          <a:noFill/>
          <a:ln/>
        </p:spPr>
        <p:txBody>
          <a:bodyPr wrap="square" lIns="0" tIns="0" rIns="0" bIns="0" rtlCol="0" anchor="t"/>
          <a:lstStyle/>
          <a:p>
            <a:pPr marL="0" indent="0">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We tracked the number of blocks and detections to evaluate the stealth and evasion capabilities of the AI agents.</a:t>
            </a:r>
            <a:endParaRPr lang="en-US" sz="1500" dirty="0"/>
          </a:p>
        </p:txBody>
      </p:sp>
      <p:sp>
        <p:nvSpPr>
          <p:cNvPr id="16" name="Shape 13"/>
          <p:cNvSpPr/>
          <p:nvPr/>
        </p:nvSpPr>
        <p:spPr>
          <a:xfrm>
            <a:off x="669012" y="5668327"/>
            <a:ext cx="430054" cy="430054"/>
          </a:xfrm>
          <a:prstGeom prst="roundRect">
            <a:avLst>
              <a:gd name="adj" fmla="val 6667"/>
            </a:avLst>
          </a:prstGeom>
          <a:solidFill>
            <a:srgbClr val="F2EEEE"/>
          </a:solidFill>
          <a:ln/>
        </p:spPr>
        <p:txBody>
          <a:bodyPr/>
          <a:lstStyle/>
          <a:p>
            <a:endParaRPr lang="es-MX"/>
          </a:p>
        </p:txBody>
      </p:sp>
      <p:sp>
        <p:nvSpPr>
          <p:cNvPr id="17" name="Text 14"/>
          <p:cNvSpPr/>
          <p:nvPr/>
        </p:nvSpPr>
        <p:spPr>
          <a:xfrm>
            <a:off x="795576" y="5752981"/>
            <a:ext cx="176927" cy="260628"/>
          </a:xfrm>
          <a:prstGeom prst="rect">
            <a:avLst/>
          </a:prstGeom>
          <a:noFill/>
          <a:ln/>
        </p:spPr>
        <p:txBody>
          <a:bodyPr wrap="none" lIns="0" tIns="0" rIns="0" bIns="0" rtlCol="0" anchor="t"/>
          <a:lstStyle/>
          <a:p>
            <a:pPr marL="0" indent="0" algn="ctr">
              <a:lnSpc>
                <a:spcPts val="2050"/>
              </a:lnSpc>
              <a:buNone/>
            </a:pPr>
            <a:r>
              <a:rPr lang="en-US" sz="2050" b="1" kern="0" spc="-21" dirty="0">
                <a:solidFill>
                  <a:srgbClr val="3D3838"/>
                </a:solidFill>
                <a:latin typeface="Montserrat Bold" pitchFamily="34" charset="0"/>
                <a:ea typeface="Montserrat Bold" pitchFamily="34" charset="-122"/>
                <a:cs typeface="Montserrat Bold" pitchFamily="34" charset="-120"/>
              </a:rPr>
              <a:t>4</a:t>
            </a:r>
            <a:endParaRPr lang="en-US" sz="2050" dirty="0"/>
          </a:p>
        </p:txBody>
      </p:sp>
      <p:sp>
        <p:nvSpPr>
          <p:cNvPr id="18" name="Text 15"/>
          <p:cNvSpPr/>
          <p:nvPr/>
        </p:nvSpPr>
        <p:spPr>
          <a:xfrm>
            <a:off x="1290161" y="5668327"/>
            <a:ext cx="3935373" cy="271463"/>
          </a:xfrm>
          <a:prstGeom prst="rect">
            <a:avLst/>
          </a:prstGeom>
          <a:noFill/>
          <a:ln/>
        </p:spPr>
        <p:txBody>
          <a:bodyPr wrap="none" lIns="0" tIns="0" rIns="0" bIns="0" rtlCol="0" anchor="t"/>
          <a:lstStyle/>
          <a:p>
            <a:pPr marL="0" indent="0">
              <a:lnSpc>
                <a:spcPts val="2100"/>
              </a:lnSpc>
              <a:buNone/>
            </a:pPr>
            <a:r>
              <a:rPr lang="en-US" sz="1700" b="1" kern="0" spc="-17" dirty="0">
                <a:solidFill>
                  <a:srgbClr val="3D3838"/>
                </a:solidFill>
                <a:latin typeface="Montserrat Bold" pitchFamily="34" charset="0"/>
                <a:ea typeface="Montserrat Bold" pitchFamily="34" charset="-122"/>
                <a:cs typeface="Montserrat Bold" pitchFamily="34" charset="-120"/>
              </a:rPr>
              <a:t>Successful Breaches (not so useful)</a:t>
            </a:r>
            <a:endParaRPr lang="en-US" sz="1700" dirty="0"/>
          </a:p>
        </p:txBody>
      </p:sp>
      <p:sp>
        <p:nvSpPr>
          <p:cNvPr id="19" name="Text 16"/>
          <p:cNvSpPr/>
          <p:nvPr/>
        </p:nvSpPr>
        <p:spPr>
          <a:xfrm>
            <a:off x="1290161" y="6054447"/>
            <a:ext cx="7184827" cy="573643"/>
          </a:xfrm>
          <a:prstGeom prst="rect">
            <a:avLst/>
          </a:prstGeom>
          <a:noFill/>
          <a:ln/>
        </p:spPr>
        <p:txBody>
          <a:bodyPr wrap="square" lIns="0" tIns="0" rIns="0" bIns="0" rtlCol="0" anchor="t"/>
          <a:lstStyle/>
          <a:p>
            <a:pPr marL="0" indent="0">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While obtaining the correct user-password combination was considered a success, the primary focus was on sustained, undetected operations.</a:t>
            </a:r>
            <a:endParaRPr lang="en-US" sz="1500" dirty="0"/>
          </a:p>
        </p:txBody>
      </p:sp>
      <p:sp>
        <p:nvSpPr>
          <p:cNvPr id="20" name="Text 17"/>
          <p:cNvSpPr/>
          <p:nvPr/>
        </p:nvSpPr>
        <p:spPr>
          <a:xfrm>
            <a:off x="669012" y="6843117"/>
            <a:ext cx="7805976" cy="860465"/>
          </a:xfrm>
          <a:prstGeom prst="rect">
            <a:avLst/>
          </a:prstGeom>
          <a:noFill/>
          <a:ln/>
        </p:spPr>
        <p:txBody>
          <a:bodyPr wrap="square" lIns="0" tIns="0" rIns="0" bIns="0" rtlCol="0" anchor="t"/>
          <a:lstStyle/>
          <a:p>
            <a:pPr marL="0" indent="0">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These metrics helped us evaluate the AI agents' performance and adaptability across different security configurations, providing valuable insights for both offensive and defensive cybersecurity strategies.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185029" y="625197"/>
            <a:ext cx="6662499" cy="507563"/>
          </a:xfrm>
          <a:prstGeom prst="rect">
            <a:avLst/>
          </a:prstGeom>
          <a:noFill/>
          <a:ln/>
        </p:spPr>
        <p:txBody>
          <a:bodyPr wrap="none" lIns="0" tIns="0" rIns="0" bIns="0" rtlCol="0" anchor="t"/>
          <a:lstStyle/>
          <a:p>
            <a:pPr marL="0" indent="0">
              <a:lnSpc>
                <a:spcPts val="3950"/>
              </a:lnSpc>
              <a:buNone/>
            </a:pPr>
            <a:r>
              <a:rPr lang="en-US" sz="3150" b="1" kern="0" spc="-32" dirty="0">
                <a:solidFill>
                  <a:srgbClr val="000000"/>
                </a:solidFill>
                <a:latin typeface="Montserrat Bold" pitchFamily="34" charset="0"/>
                <a:ea typeface="Montserrat Bold" pitchFamily="34" charset="-122"/>
                <a:cs typeface="Montserrat Bold" pitchFamily="34" charset="-120"/>
              </a:rPr>
              <a:t>AI Agent Actions and Strategies</a:t>
            </a:r>
            <a:endParaRPr lang="en-US" sz="3150" dirty="0"/>
          </a:p>
        </p:txBody>
      </p:sp>
      <p:sp>
        <p:nvSpPr>
          <p:cNvPr id="3" name="Shape 1"/>
          <p:cNvSpPr/>
          <p:nvPr/>
        </p:nvSpPr>
        <p:spPr>
          <a:xfrm>
            <a:off x="1441609" y="1490067"/>
            <a:ext cx="22860" cy="5645348"/>
          </a:xfrm>
          <a:prstGeom prst="roundRect">
            <a:avLst>
              <a:gd name="adj" fmla="val 117261"/>
            </a:avLst>
          </a:prstGeom>
          <a:solidFill>
            <a:srgbClr val="D8D4D4"/>
          </a:solidFill>
          <a:ln/>
        </p:spPr>
        <p:txBody>
          <a:bodyPr/>
          <a:lstStyle/>
          <a:p>
            <a:endParaRPr lang="es-MX"/>
          </a:p>
        </p:txBody>
      </p:sp>
      <p:sp>
        <p:nvSpPr>
          <p:cNvPr id="4" name="Shape 2"/>
          <p:cNvSpPr/>
          <p:nvPr/>
        </p:nvSpPr>
        <p:spPr>
          <a:xfrm>
            <a:off x="1631216" y="1880592"/>
            <a:ext cx="625435" cy="22860"/>
          </a:xfrm>
          <a:prstGeom prst="roundRect">
            <a:avLst>
              <a:gd name="adj" fmla="val 117261"/>
            </a:avLst>
          </a:prstGeom>
          <a:solidFill>
            <a:srgbClr val="D8D4D4"/>
          </a:solidFill>
          <a:ln/>
        </p:spPr>
        <p:txBody>
          <a:bodyPr/>
          <a:lstStyle/>
          <a:p>
            <a:endParaRPr lang="es-MX"/>
          </a:p>
        </p:txBody>
      </p:sp>
      <p:sp>
        <p:nvSpPr>
          <p:cNvPr id="5" name="Shape 3"/>
          <p:cNvSpPr/>
          <p:nvPr/>
        </p:nvSpPr>
        <p:spPr>
          <a:xfrm>
            <a:off x="1252002" y="1691045"/>
            <a:ext cx="402074" cy="402074"/>
          </a:xfrm>
          <a:prstGeom prst="roundRect">
            <a:avLst>
              <a:gd name="adj" fmla="val 6667"/>
            </a:avLst>
          </a:prstGeom>
          <a:solidFill>
            <a:srgbClr val="F2EEEE"/>
          </a:solidFill>
          <a:ln/>
        </p:spPr>
        <p:txBody>
          <a:bodyPr/>
          <a:lstStyle/>
          <a:p>
            <a:endParaRPr lang="es-MX"/>
          </a:p>
        </p:txBody>
      </p:sp>
      <p:sp>
        <p:nvSpPr>
          <p:cNvPr id="6" name="Text 4"/>
          <p:cNvSpPr/>
          <p:nvPr/>
        </p:nvSpPr>
        <p:spPr>
          <a:xfrm>
            <a:off x="1406426" y="1770221"/>
            <a:ext cx="93107" cy="243721"/>
          </a:xfrm>
          <a:prstGeom prst="rect">
            <a:avLst/>
          </a:prstGeom>
          <a:noFill/>
          <a:ln/>
        </p:spPr>
        <p:txBody>
          <a:bodyPr wrap="none" lIns="0" tIns="0" rIns="0" bIns="0" rtlCol="0" anchor="t"/>
          <a:lstStyle/>
          <a:p>
            <a:pPr marL="0" indent="0" algn="ctr">
              <a:lnSpc>
                <a:spcPts val="1900"/>
              </a:lnSpc>
              <a:buNone/>
            </a:pPr>
            <a:r>
              <a:rPr lang="en-US" sz="1900" b="1" kern="0" spc="-19" dirty="0">
                <a:solidFill>
                  <a:srgbClr val="3D3838"/>
                </a:solidFill>
                <a:latin typeface="Montserrat Bold" pitchFamily="34" charset="0"/>
                <a:ea typeface="Montserrat Bold" pitchFamily="34" charset="-122"/>
                <a:cs typeface="Montserrat Bold" pitchFamily="34" charset="-120"/>
              </a:rPr>
              <a:t>1</a:t>
            </a:r>
            <a:endParaRPr lang="en-US" sz="1900" dirty="0"/>
          </a:p>
        </p:txBody>
      </p:sp>
      <p:sp>
        <p:nvSpPr>
          <p:cNvPr id="7" name="Text 5"/>
          <p:cNvSpPr/>
          <p:nvPr/>
        </p:nvSpPr>
        <p:spPr>
          <a:xfrm>
            <a:off x="2435900" y="1668661"/>
            <a:ext cx="2030730" cy="253841"/>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Change IP</a:t>
            </a:r>
            <a:endParaRPr lang="en-US" sz="1550" dirty="0"/>
          </a:p>
        </p:txBody>
      </p:sp>
      <p:sp>
        <p:nvSpPr>
          <p:cNvPr id="8" name="Text 6"/>
          <p:cNvSpPr/>
          <p:nvPr/>
        </p:nvSpPr>
        <p:spPr>
          <a:xfrm>
            <a:off x="2435900" y="2029658"/>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Agents learned to change their IP address to evade detection, particularly effective against IDS/WAF systems.</a:t>
            </a:r>
            <a:endParaRPr lang="en-US" sz="1400" dirty="0"/>
          </a:p>
        </p:txBody>
      </p:sp>
      <p:sp>
        <p:nvSpPr>
          <p:cNvPr id="9" name="Shape 7"/>
          <p:cNvSpPr/>
          <p:nvPr/>
        </p:nvSpPr>
        <p:spPr>
          <a:xfrm>
            <a:off x="1631216" y="3045381"/>
            <a:ext cx="625435" cy="22860"/>
          </a:xfrm>
          <a:prstGeom prst="roundRect">
            <a:avLst>
              <a:gd name="adj" fmla="val 117261"/>
            </a:avLst>
          </a:prstGeom>
          <a:solidFill>
            <a:srgbClr val="D8D4D4"/>
          </a:solidFill>
          <a:ln/>
        </p:spPr>
        <p:txBody>
          <a:bodyPr/>
          <a:lstStyle/>
          <a:p>
            <a:endParaRPr lang="es-MX"/>
          </a:p>
        </p:txBody>
      </p:sp>
      <p:sp>
        <p:nvSpPr>
          <p:cNvPr id="10" name="Shape 8"/>
          <p:cNvSpPr/>
          <p:nvPr/>
        </p:nvSpPr>
        <p:spPr>
          <a:xfrm>
            <a:off x="1252002" y="2855833"/>
            <a:ext cx="402074" cy="402074"/>
          </a:xfrm>
          <a:prstGeom prst="roundRect">
            <a:avLst>
              <a:gd name="adj" fmla="val 6667"/>
            </a:avLst>
          </a:prstGeom>
          <a:solidFill>
            <a:srgbClr val="F2EEEE"/>
          </a:solidFill>
          <a:ln/>
        </p:spPr>
        <p:txBody>
          <a:bodyPr/>
          <a:lstStyle/>
          <a:p>
            <a:endParaRPr lang="es-MX"/>
          </a:p>
        </p:txBody>
      </p:sp>
      <p:sp>
        <p:nvSpPr>
          <p:cNvPr id="11" name="Text 9"/>
          <p:cNvSpPr/>
          <p:nvPr/>
        </p:nvSpPr>
        <p:spPr>
          <a:xfrm>
            <a:off x="1382375" y="2935010"/>
            <a:ext cx="141327" cy="243721"/>
          </a:xfrm>
          <a:prstGeom prst="rect">
            <a:avLst/>
          </a:prstGeom>
          <a:noFill/>
          <a:ln/>
        </p:spPr>
        <p:txBody>
          <a:bodyPr wrap="none" lIns="0" tIns="0" rIns="0" bIns="0" rtlCol="0" anchor="t"/>
          <a:lstStyle/>
          <a:p>
            <a:pPr marL="0" indent="0" algn="ctr">
              <a:lnSpc>
                <a:spcPts val="1900"/>
              </a:lnSpc>
              <a:buNone/>
            </a:pPr>
            <a:r>
              <a:rPr lang="en-US" sz="1900" b="1" kern="0" spc="-19" dirty="0">
                <a:solidFill>
                  <a:srgbClr val="3D3838"/>
                </a:solidFill>
                <a:latin typeface="Montserrat Bold" pitchFamily="34" charset="0"/>
                <a:ea typeface="Montserrat Bold" pitchFamily="34" charset="-122"/>
                <a:cs typeface="Montserrat Bold" pitchFamily="34" charset="-120"/>
              </a:rPr>
              <a:t>2</a:t>
            </a:r>
            <a:endParaRPr lang="en-US" sz="1900" dirty="0"/>
          </a:p>
        </p:txBody>
      </p:sp>
      <p:sp>
        <p:nvSpPr>
          <p:cNvPr id="12" name="Text 10"/>
          <p:cNvSpPr/>
          <p:nvPr/>
        </p:nvSpPr>
        <p:spPr>
          <a:xfrm>
            <a:off x="2435900" y="2833449"/>
            <a:ext cx="2295168" cy="253841"/>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Adjust Attack Method</a:t>
            </a:r>
            <a:endParaRPr lang="en-US" sz="1550" dirty="0"/>
          </a:p>
        </p:txBody>
      </p:sp>
      <p:sp>
        <p:nvSpPr>
          <p:cNvPr id="13" name="Text 11"/>
          <p:cNvSpPr/>
          <p:nvPr/>
        </p:nvSpPr>
        <p:spPr>
          <a:xfrm>
            <a:off x="2435900" y="3194447"/>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Switching between password spraying and traditional brute force techniques to adapt to different security measures.</a:t>
            </a:r>
            <a:endParaRPr lang="en-US" sz="1400" dirty="0"/>
          </a:p>
        </p:txBody>
      </p:sp>
      <p:sp>
        <p:nvSpPr>
          <p:cNvPr id="14" name="Shape 12"/>
          <p:cNvSpPr/>
          <p:nvPr/>
        </p:nvSpPr>
        <p:spPr>
          <a:xfrm>
            <a:off x="1631216" y="4210169"/>
            <a:ext cx="625435" cy="22860"/>
          </a:xfrm>
          <a:prstGeom prst="roundRect">
            <a:avLst>
              <a:gd name="adj" fmla="val 117261"/>
            </a:avLst>
          </a:prstGeom>
          <a:solidFill>
            <a:srgbClr val="D8D4D4"/>
          </a:solidFill>
          <a:ln/>
        </p:spPr>
        <p:txBody>
          <a:bodyPr/>
          <a:lstStyle/>
          <a:p>
            <a:endParaRPr lang="es-MX"/>
          </a:p>
        </p:txBody>
      </p:sp>
      <p:sp>
        <p:nvSpPr>
          <p:cNvPr id="15" name="Shape 13"/>
          <p:cNvSpPr/>
          <p:nvPr/>
        </p:nvSpPr>
        <p:spPr>
          <a:xfrm>
            <a:off x="1252002" y="4020622"/>
            <a:ext cx="402074" cy="402074"/>
          </a:xfrm>
          <a:prstGeom prst="roundRect">
            <a:avLst>
              <a:gd name="adj" fmla="val 6667"/>
            </a:avLst>
          </a:prstGeom>
          <a:solidFill>
            <a:srgbClr val="F2EEEE"/>
          </a:solidFill>
          <a:ln/>
        </p:spPr>
        <p:txBody>
          <a:bodyPr/>
          <a:lstStyle/>
          <a:p>
            <a:endParaRPr lang="es-MX"/>
          </a:p>
        </p:txBody>
      </p:sp>
      <p:sp>
        <p:nvSpPr>
          <p:cNvPr id="16" name="Text 14"/>
          <p:cNvSpPr/>
          <p:nvPr/>
        </p:nvSpPr>
        <p:spPr>
          <a:xfrm>
            <a:off x="1382137" y="4099798"/>
            <a:ext cx="141803" cy="243721"/>
          </a:xfrm>
          <a:prstGeom prst="rect">
            <a:avLst/>
          </a:prstGeom>
          <a:noFill/>
          <a:ln/>
        </p:spPr>
        <p:txBody>
          <a:bodyPr wrap="none" lIns="0" tIns="0" rIns="0" bIns="0" rtlCol="0" anchor="t"/>
          <a:lstStyle/>
          <a:p>
            <a:pPr marL="0" indent="0" algn="ctr">
              <a:lnSpc>
                <a:spcPts val="1900"/>
              </a:lnSpc>
              <a:buNone/>
            </a:pPr>
            <a:r>
              <a:rPr lang="en-US" sz="1900" b="1" kern="0" spc="-19" dirty="0">
                <a:solidFill>
                  <a:srgbClr val="3D3838"/>
                </a:solidFill>
                <a:latin typeface="Montserrat Bold" pitchFamily="34" charset="0"/>
                <a:ea typeface="Montserrat Bold" pitchFamily="34" charset="-122"/>
                <a:cs typeface="Montserrat Bold" pitchFamily="34" charset="-120"/>
              </a:rPr>
              <a:t>3</a:t>
            </a:r>
            <a:endParaRPr lang="en-US" sz="1900" dirty="0"/>
          </a:p>
        </p:txBody>
      </p:sp>
      <p:sp>
        <p:nvSpPr>
          <p:cNvPr id="17" name="Text 15"/>
          <p:cNvSpPr/>
          <p:nvPr/>
        </p:nvSpPr>
        <p:spPr>
          <a:xfrm>
            <a:off x="2435900" y="3998238"/>
            <a:ext cx="2148602" cy="253841"/>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Attempt Submission</a:t>
            </a:r>
            <a:endParaRPr lang="en-US" sz="1550" dirty="0"/>
          </a:p>
        </p:txBody>
      </p:sp>
      <p:sp>
        <p:nvSpPr>
          <p:cNvPr id="18" name="Text 16"/>
          <p:cNvSpPr/>
          <p:nvPr/>
        </p:nvSpPr>
        <p:spPr>
          <a:xfrm>
            <a:off x="2435900" y="4359235"/>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Sending login attempts, balancing between frequency and detection avoidance.</a:t>
            </a:r>
            <a:endParaRPr lang="en-US" sz="1400" dirty="0"/>
          </a:p>
        </p:txBody>
      </p:sp>
      <p:sp>
        <p:nvSpPr>
          <p:cNvPr id="19" name="Shape 17"/>
          <p:cNvSpPr/>
          <p:nvPr/>
        </p:nvSpPr>
        <p:spPr>
          <a:xfrm>
            <a:off x="1631216" y="5374958"/>
            <a:ext cx="625435" cy="22860"/>
          </a:xfrm>
          <a:prstGeom prst="roundRect">
            <a:avLst>
              <a:gd name="adj" fmla="val 117261"/>
            </a:avLst>
          </a:prstGeom>
          <a:solidFill>
            <a:srgbClr val="D8D4D4"/>
          </a:solidFill>
          <a:ln/>
        </p:spPr>
        <p:txBody>
          <a:bodyPr/>
          <a:lstStyle/>
          <a:p>
            <a:endParaRPr lang="es-MX"/>
          </a:p>
        </p:txBody>
      </p:sp>
      <p:sp>
        <p:nvSpPr>
          <p:cNvPr id="20" name="Shape 18"/>
          <p:cNvSpPr/>
          <p:nvPr/>
        </p:nvSpPr>
        <p:spPr>
          <a:xfrm>
            <a:off x="1252002" y="5185410"/>
            <a:ext cx="402074" cy="402074"/>
          </a:xfrm>
          <a:prstGeom prst="roundRect">
            <a:avLst>
              <a:gd name="adj" fmla="val 6667"/>
            </a:avLst>
          </a:prstGeom>
          <a:solidFill>
            <a:srgbClr val="F2EEEE"/>
          </a:solidFill>
          <a:ln/>
        </p:spPr>
        <p:txBody>
          <a:bodyPr/>
          <a:lstStyle/>
          <a:p>
            <a:endParaRPr lang="es-MX"/>
          </a:p>
        </p:txBody>
      </p:sp>
      <p:sp>
        <p:nvSpPr>
          <p:cNvPr id="21" name="Text 19"/>
          <p:cNvSpPr/>
          <p:nvPr/>
        </p:nvSpPr>
        <p:spPr>
          <a:xfrm>
            <a:off x="1370231" y="5264587"/>
            <a:ext cx="165497" cy="243721"/>
          </a:xfrm>
          <a:prstGeom prst="rect">
            <a:avLst/>
          </a:prstGeom>
          <a:noFill/>
          <a:ln/>
        </p:spPr>
        <p:txBody>
          <a:bodyPr wrap="none" lIns="0" tIns="0" rIns="0" bIns="0" rtlCol="0" anchor="t"/>
          <a:lstStyle/>
          <a:p>
            <a:pPr marL="0" indent="0" algn="ctr">
              <a:lnSpc>
                <a:spcPts val="1900"/>
              </a:lnSpc>
              <a:buNone/>
            </a:pPr>
            <a:r>
              <a:rPr lang="en-US" sz="1900" b="1" kern="0" spc="-19" dirty="0">
                <a:solidFill>
                  <a:srgbClr val="3D3838"/>
                </a:solidFill>
                <a:latin typeface="Montserrat Bold" pitchFamily="34" charset="0"/>
                <a:ea typeface="Montserrat Bold" pitchFamily="34" charset="-122"/>
                <a:cs typeface="Montserrat Bold" pitchFamily="34" charset="-120"/>
              </a:rPr>
              <a:t>4</a:t>
            </a:r>
            <a:endParaRPr lang="en-US" sz="1900" dirty="0"/>
          </a:p>
        </p:txBody>
      </p:sp>
      <p:sp>
        <p:nvSpPr>
          <p:cNvPr id="22" name="Text 20"/>
          <p:cNvSpPr/>
          <p:nvPr/>
        </p:nvSpPr>
        <p:spPr>
          <a:xfrm>
            <a:off x="2435900" y="5163026"/>
            <a:ext cx="2030730" cy="253841"/>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Strategic Waiting</a:t>
            </a:r>
            <a:endParaRPr lang="en-US" sz="1550" dirty="0"/>
          </a:p>
        </p:txBody>
      </p:sp>
      <p:sp>
        <p:nvSpPr>
          <p:cNvPr id="23" name="Text 21"/>
          <p:cNvSpPr/>
          <p:nvPr/>
        </p:nvSpPr>
        <p:spPr>
          <a:xfrm>
            <a:off x="2435900" y="5524024"/>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Introducing delays between attempts to avoid triggering rate-limiting mechanisms.</a:t>
            </a:r>
            <a:endParaRPr lang="en-US" sz="1400" dirty="0"/>
          </a:p>
        </p:txBody>
      </p:sp>
      <p:sp>
        <p:nvSpPr>
          <p:cNvPr id="24" name="Shape 22"/>
          <p:cNvSpPr/>
          <p:nvPr/>
        </p:nvSpPr>
        <p:spPr>
          <a:xfrm>
            <a:off x="1631216" y="6539746"/>
            <a:ext cx="625435" cy="22860"/>
          </a:xfrm>
          <a:prstGeom prst="roundRect">
            <a:avLst>
              <a:gd name="adj" fmla="val 117261"/>
            </a:avLst>
          </a:prstGeom>
          <a:solidFill>
            <a:srgbClr val="D8D4D4"/>
          </a:solidFill>
          <a:ln/>
        </p:spPr>
        <p:txBody>
          <a:bodyPr/>
          <a:lstStyle/>
          <a:p>
            <a:endParaRPr lang="es-MX"/>
          </a:p>
        </p:txBody>
      </p:sp>
      <p:sp>
        <p:nvSpPr>
          <p:cNvPr id="25" name="Shape 23"/>
          <p:cNvSpPr/>
          <p:nvPr/>
        </p:nvSpPr>
        <p:spPr>
          <a:xfrm>
            <a:off x="1252002" y="6350198"/>
            <a:ext cx="402074" cy="402074"/>
          </a:xfrm>
          <a:prstGeom prst="roundRect">
            <a:avLst>
              <a:gd name="adj" fmla="val 6667"/>
            </a:avLst>
          </a:prstGeom>
          <a:solidFill>
            <a:srgbClr val="F2EEEE"/>
          </a:solidFill>
          <a:ln/>
        </p:spPr>
        <p:txBody>
          <a:bodyPr/>
          <a:lstStyle/>
          <a:p>
            <a:endParaRPr lang="es-MX"/>
          </a:p>
        </p:txBody>
      </p:sp>
      <p:sp>
        <p:nvSpPr>
          <p:cNvPr id="26" name="Text 24"/>
          <p:cNvSpPr/>
          <p:nvPr/>
        </p:nvSpPr>
        <p:spPr>
          <a:xfrm>
            <a:off x="1381780" y="6429375"/>
            <a:ext cx="142518" cy="243721"/>
          </a:xfrm>
          <a:prstGeom prst="rect">
            <a:avLst/>
          </a:prstGeom>
          <a:noFill/>
          <a:ln/>
        </p:spPr>
        <p:txBody>
          <a:bodyPr wrap="none" lIns="0" tIns="0" rIns="0" bIns="0" rtlCol="0" anchor="t"/>
          <a:lstStyle/>
          <a:p>
            <a:pPr marL="0" indent="0" algn="ctr">
              <a:lnSpc>
                <a:spcPts val="1900"/>
              </a:lnSpc>
              <a:buNone/>
            </a:pPr>
            <a:r>
              <a:rPr lang="en-US" sz="1900" b="1" kern="0" spc="-19" dirty="0">
                <a:solidFill>
                  <a:srgbClr val="3D3838"/>
                </a:solidFill>
                <a:latin typeface="Montserrat Bold" pitchFamily="34" charset="0"/>
                <a:ea typeface="Montserrat Bold" pitchFamily="34" charset="-122"/>
                <a:cs typeface="Montserrat Bold" pitchFamily="34" charset="-120"/>
              </a:rPr>
              <a:t>5</a:t>
            </a:r>
            <a:endParaRPr lang="en-US" sz="1900" dirty="0"/>
          </a:p>
        </p:txBody>
      </p:sp>
      <p:sp>
        <p:nvSpPr>
          <p:cNvPr id="27" name="Text 25"/>
          <p:cNvSpPr/>
          <p:nvPr/>
        </p:nvSpPr>
        <p:spPr>
          <a:xfrm>
            <a:off x="2435900" y="6327815"/>
            <a:ext cx="2030730" cy="253841"/>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User Skipping</a:t>
            </a:r>
            <a:endParaRPr lang="en-US" sz="1550" dirty="0"/>
          </a:p>
        </p:txBody>
      </p:sp>
      <p:sp>
        <p:nvSpPr>
          <p:cNvPr id="28" name="Text 26"/>
          <p:cNvSpPr/>
          <p:nvPr/>
        </p:nvSpPr>
        <p:spPr>
          <a:xfrm>
            <a:off x="2435900" y="6688812"/>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Moving to the next user in the list to distribute attempts and reduce the risk of account lockouts.</a:t>
            </a:r>
            <a:endParaRPr lang="en-US" sz="1400" dirty="0"/>
          </a:p>
        </p:txBody>
      </p:sp>
      <p:sp>
        <p:nvSpPr>
          <p:cNvPr id="29" name="Text 27"/>
          <p:cNvSpPr/>
          <p:nvPr/>
        </p:nvSpPr>
        <p:spPr>
          <a:xfrm>
            <a:off x="1185029" y="7336393"/>
            <a:ext cx="12260223" cy="268010"/>
          </a:xfrm>
          <a:prstGeom prst="rect">
            <a:avLst/>
          </a:prstGeom>
          <a:noFill/>
          <a:ln/>
        </p:spPr>
        <p:txBody>
          <a:bodyPr wrap="none" lIns="0" tIns="0" rIns="0" bIns="0" rtlCol="0" anchor="t"/>
          <a:lstStyle/>
          <a:p>
            <a:pPr marL="0" indent="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These actions were carefully balanced and prioritized to maximize the effectiveness of the brute force attempts while minimizing the risk of detection and blocking.</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55150"/>
          </a:xfrm>
          <a:prstGeom prst="rect">
            <a:avLst/>
          </a:prstGeom>
        </p:spPr>
      </p:pic>
      <p:sp>
        <p:nvSpPr>
          <p:cNvPr id="3" name="Text 0"/>
          <p:cNvSpPr/>
          <p:nvPr/>
        </p:nvSpPr>
        <p:spPr>
          <a:xfrm>
            <a:off x="1185029" y="2884051"/>
            <a:ext cx="7399139" cy="489704"/>
          </a:xfrm>
          <a:prstGeom prst="rect">
            <a:avLst/>
          </a:prstGeom>
          <a:noFill/>
          <a:ln/>
        </p:spPr>
        <p:txBody>
          <a:bodyPr wrap="none" lIns="0" tIns="0" rIns="0" bIns="0" rtlCol="0" anchor="t"/>
          <a:lstStyle/>
          <a:p>
            <a:pPr marL="0" indent="0">
              <a:lnSpc>
                <a:spcPts val="3850"/>
              </a:lnSpc>
              <a:buNone/>
            </a:pPr>
            <a:r>
              <a:rPr lang="en-US" sz="3050" b="1" kern="0" spc="-31" dirty="0">
                <a:solidFill>
                  <a:srgbClr val="000000"/>
                </a:solidFill>
                <a:latin typeface="Montserrat Bold" pitchFamily="34" charset="0"/>
                <a:ea typeface="Montserrat Bold" pitchFamily="34" charset="-122"/>
                <a:cs typeface="Montserrat Bold" pitchFamily="34" charset="-120"/>
              </a:rPr>
              <a:t>AI Training Challenges and Solutions</a:t>
            </a:r>
            <a:endParaRPr lang="en-US" sz="3050" dirty="0"/>
          </a:p>
        </p:txBody>
      </p:sp>
      <p:sp>
        <p:nvSpPr>
          <p:cNvPr id="4" name="Shape 1"/>
          <p:cNvSpPr/>
          <p:nvPr/>
        </p:nvSpPr>
        <p:spPr>
          <a:xfrm>
            <a:off x="1185029" y="3632359"/>
            <a:ext cx="12260223" cy="3157061"/>
          </a:xfrm>
          <a:prstGeom prst="roundRect">
            <a:avLst>
              <a:gd name="adj" fmla="val 819"/>
            </a:avLst>
          </a:prstGeom>
          <a:noFill/>
          <a:ln w="7620">
            <a:solidFill>
              <a:srgbClr val="000000">
                <a:alpha val="8000"/>
              </a:srgbClr>
            </a:solidFill>
            <a:prstDash val="solid"/>
          </a:ln>
        </p:spPr>
        <p:txBody>
          <a:bodyPr/>
          <a:lstStyle/>
          <a:p>
            <a:endParaRPr lang="es-MX"/>
          </a:p>
        </p:txBody>
      </p:sp>
      <p:sp>
        <p:nvSpPr>
          <p:cNvPr id="5" name="Shape 2"/>
          <p:cNvSpPr/>
          <p:nvPr/>
        </p:nvSpPr>
        <p:spPr>
          <a:xfrm>
            <a:off x="1192649" y="3639979"/>
            <a:ext cx="12244983" cy="480536"/>
          </a:xfrm>
          <a:prstGeom prst="rect">
            <a:avLst/>
          </a:prstGeom>
          <a:solidFill>
            <a:srgbClr val="FFFFFF">
              <a:alpha val="4000"/>
            </a:srgbClr>
          </a:solidFill>
          <a:ln/>
        </p:spPr>
        <p:txBody>
          <a:bodyPr/>
          <a:lstStyle/>
          <a:p>
            <a:endParaRPr lang="es-MX"/>
          </a:p>
        </p:txBody>
      </p:sp>
      <p:sp>
        <p:nvSpPr>
          <p:cNvPr id="6" name="Text 3"/>
          <p:cNvSpPr/>
          <p:nvPr/>
        </p:nvSpPr>
        <p:spPr>
          <a:xfrm>
            <a:off x="1365171" y="3750945"/>
            <a:ext cx="5773817" cy="258604"/>
          </a:xfrm>
          <a:prstGeom prst="rect">
            <a:avLst/>
          </a:prstGeom>
          <a:noFill/>
          <a:ln/>
        </p:spPr>
        <p:txBody>
          <a:bodyPr wrap="none" lIns="0" tIns="0" rIns="0" bIns="0" rtlCol="0" anchor="t"/>
          <a:lstStyle/>
          <a:p>
            <a:pPr marL="0" indent="0">
              <a:lnSpc>
                <a:spcPts val="2000"/>
              </a:lnSpc>
              <a:buNone/>
            </a:pPr>
            <a:r>
              <a:rPr lang="en-US" sz="1350" b="1" dirty="0">
                <a:solidFill>
                  <a:srgbClr val="3D3838"/>
                </a:solidFill>
                <a:latin typeface="Source Sans Pro" pitchFamily="34" charset="0"/>
                <a:ea typeface="Source Sans Pro" pitchFamily="34" charset="-122"/>
                <a:cs typeface="Source Sans Pro" pitchFamily="34" charset="-120"/>
              </a:rPr>
              <a:t>Challenge</a:t>
            </a:r>
            <a:endParaRPr lang="en-US" sz="1350" dirty="0"/>
          </a:p>
        </p:txBody>
      </p:sp>
      <p:sp>
        <p:nvSpPr>
          <p:cNvPr id="7" name="Text 4"/>
          <p:cNvSpPr/>
          <p:nvPr/>
        </p:nvSpPr>
        <p:spPr>
          <a:xfrm>
            <a:off x="7491413" y="3750945"/>
            <a:ext cx="5773817" cy="258604"/>
          </a:xfrm>
          <a:prstGeom prst="rect">
            <a:avLst/>
          </a:prstGeom>
          <a:noFill/>
          <a:ln/>
        </p:spPr>
        <p:txBody>
          <a:bodyPr wrap="none" lIns="0" tIns="0" rIns="0" bIns="0" rtlCol="0" anchor="t"/>
          <a:lstStyle/>
          <a:p>
            <a:pPr marL="0" indent="0">
              <a:lnSpc>
                <a:spcPts val="2000"/>
              </a:lnSpc>
              <a:buNone/>
            </a:pPr>
            <a:r>
              <a:rPr lang="en-US" sz="1350" b="1" dirty="0">
                <a:solidFill>
                  <a:srgbClr val="3D3838"/>
                </a:solidFill>
                <a:latin typeface="Source Sans Pro" pitchFamily="34" charset="0"/>
                <a:ea typeface="Source Sans Pro" pitchFamily="34" charset="-122"/>
                <a:cs typeface="Source Sans Pro" pitchFamily="34" charset="-120"/>
              </a:rPr>
              <a:t>Solution</a:t>
            </a:r>
            <a:endParaRPr lang="en-US" sz="1350" dirty="0"/>
          </a:p>
        </p:txBody>
      </p:sp>
      <p:sp>
        <p:nvSpPr>
          <p:cNvPr id="8" name="Shape 5"/>
          <p:cNvSpPr/>
          <p:nvPr/>
        </p:nvSpPr>
        <p:spPr>
          <a:xfrm>
            <a:off x="1192649" y="4120515"/>
            <a:ext cx="12244983" cy="480536"/>
          </a:xfrm>
          <a:prstGeom prst="rect">
            <a:avLst/>
          </a:prstGeom>
          <a:solidFill>
            <a:srgbClr val="000000">
              <a:alpha val="4000"/>
            </a:srgbClr>
          </a:solidFill>
          <a:ln/>
        </p:spPr>
        <p:txBody>
          <a:bodyPr/>
          <a:lstStyle/>
          <a:p>
            <a:endParaRPr lang="es-MX"/>
          </a:p>
        </p:txBody>
      </p:sp>
      <p:sp>
        <p:nvSpPr>
          <p:cNvPr id="9" name="Text 6"/>
          <p:cNvSpPr/>
          <p:nvPr/>
        </p:nvSpPr>
        <p:spPr>
          <a:xfrm>
            <a:off x="1365171" y="4231481"/>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Overemphasis on waiting</a:t>
            </a:r>
            <a:endParaRPr lang="en-US" sz="1350" dirty="0"/>
          </a:p>
        </p:txBody>
      </p:sp>
      <p:sp>
        <p:nvSpPr>
          <p:cNvPr id="10" name="Text 7"/>
          <p:cNvSpPr/>
          <p:nvPr/>
        </p:nvSpPr>
        <p:spPr>
          <a:xfrm>
            <a:off x="7491413" y="4231481"/>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Heavily penalize waiting actions in the reward function</a:t>
            </a:r>
            <a:endParaRPr lang="en-US" sz="1350" dirty="0"/>
          </a:p>
        </p:txBody>
      </p:sp>
      <p:sp>
        <p:nvSpPr>
          <p:cNvPr id="11" name="Shape 8"/>
          <p:cNvSpPr/>
          <p:nvPr/>
        </p:nvSpPr>
        <p:spPr>
          <a:xfrm>
            <a:off x="1192649" y="4601051"/>
            <a:ext cx="12244983" cy="739140"/>
          </a:xfrm>
          <a:prstGeom prst="rect">
            <a:avLst/>
          </a:prstGeom>
          <a:solidFill>
            <a:srgbClr val="FFFFFF">
              <a:alpha val="4000"/>
            </a:srgbClr>
          </a:solidFill>
          <a:ln/>
        </p:spPr>
        <p:txBody>
          <a:bodyPr/>
          <a:lstStyle/>
          <a:p>
            <a:endParaRPr lang="es-MX"/>
          </a:p>
        </p:txBody>
      </p:sp>
      <p:sp>
        <p:nvSpPr>
          <p:cNvPr id="12" name="Text 9"/>
          <p:cNvSpPr/>
          <p:nvPr/>
        </p:nvSpPr>
        <p:spPr>
          <a:xfrm>
            <a:off x="1365171" y="4712018"/>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Lack of focus on attempts</a:t>
            </a:r>
            <a:endParaRPr lang="en-US" sz="1350" dirty="0"/>
          </a:p>
        </p:txBody>
      </p:sp>
      <p:sp>
        <p:nvSpPr>
          <p:cNvPr id="13" name="Text 10"/>
          <p:cNvSpPr/>
          <p:nvPr/>
        </p:nvSpPr>
        <p:spPr>
          <a:xfrm>
            <a:off x="7491413" y="4712018"/>
            <a:ext cx="5773817" cy="517208"/>
          </a:xfrm>
          <a:prstGeom prst="rect">
            <a:avLst/>
          </a:prstGeom>
          <a:noFill/>
          <a:ln/>
        </p:spPr>
        <p:txBody>
          <a:bodyPr wrap="squar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Introduce bias towards "Send attempt" action and forcing action after 3 other actions</a:t>
            </a:r>
            <a:endParaRPr lang="en-US" sz="1350" dirty="0"/>
          </a:p>
        </p:txBody>
      </p:sp>
      <p:sp>
        <p:nvSpPr>
          <p:cNvPr id="14" name="Shape 11"/>
          <p:cNvSpPr/>
          <p:nvPr/>
        </p:nvSpPr>
        <p:spPr>
          <a:xfrm>
            <a:off x="1192649" y="5340191"/>
            <a:ext cx="12244983" cy="480536"/>
          </a:xfrm>
          <a:prstGeom prst="rect">
            <a:avLst/>
          </a:prstGeom>
          <a:solidFill>
            <a:srgbClr val="000000">
              <a:alpha val="4000"/>
            </a:srgbClr>
          </a:solidFill>
          <a:ln/>
        </p:spPr>
        <p:txBody>
          <a:bodyPr/>
          <a:lstStyle/>
          <a:p>
            <a:endParaRPr lang="es-MX"/>
          </a:p>
        </p:txBody>
      </p:sp>
      <p:sp>
        <p:nvSpPr>
          <p:cNvPr id="15" name="Text 12"/>
          <p:cNvSpPr/>
          <p:nvPr/>
        </p:nvSpPr>
        <p:spPr>
          <a:xfrm>
            <a:off x="1365171" y="5451158"/>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Fast Information sharing</a:t>
            </a:r>
            <a:endParaRPr lang="en-US" sz="1350" dirty="0"/>
          </a:p>
        </p:txBody>
      </p:sp>
      <p:sp>
        <p:nvSpPr>
          <p:cNvPr id="16" name="Text 13"/>
          <p:cNvSpPr/>
          <p:nvPr/>
        </p:nvSpPr>
        <p:spPr>
          <a:xfrm>
            <a:off x="7491413" y="5451158"/>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Implement shared memory for persistent data across threads</a:t>
            </a:r>
            <a:endParaRPr lang="en-US" sz="1350" dirty="0"/>
          </a:p>
        </p:txBody>
      </p:sp>
      <p:sp>
        <p:nvSpPr>
          <p:cNvPr id="17" name="Shape 14"/>
          <p:cNvSpPr/>
          <p:nvPr/>
        </p:nvSpPr>
        <p:spPr>
          <a:xfrm>
            <a:off x="1192649" y="5820728"/>
            <a:ext cx="12244983" cy="480536"/>
          </a:xfrm>
          <a:prstGeom prst="rect">
            <a:avLst/>
          </a:prstGeom>
          <a:solidFill>
            <a:srgbClr val="FFFFFF">
              <a:alpha val="4000"/>
            </a:srgbClr>
          </a:solidFill>
          <a:ln/>
        </p:spPr>
        <p:txBody>
          <a:bodyPr/>
          <a:lstStyle/>
          <a:p>
            <a:endParaRPr lang="es-MX"/>
          </a:p>
        </p:txBody>
      </p:sp>
      <p:sp>
        <p:nvSpPr>
          <p:cNvPr id="18" name="Text 15"/>
          <p:cNvSpPr/>
          <p:nvPr/>
        </p:nvSpPr>
        <p:spPr>
          <a:xfrm>
            <a:off x="1365171" y="5931694"/>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Environment reset delays</a:t>
            </a:r>
            <a:endParaRPr lang="en-US" sz="1350" dirty="0"/>
          </a:p>
        </p:txBody>
      </p:sp>
      <p:sp>
        <p:nvSpPr>
          <p:cNvPr id="19" name="Text 16"/>
          <p:cNvSpPr/>
          <p:nvPr/>
        </p:nvSpPr>
        <p:spPr>
          <a:xfrm>
            <a:off x="7491413" y="5931694"/>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Use helper queries to reset and switch environments just after the query is sent</a:t>
            </a:r>
            <a:endParaRPr lang="en-US" sz="1350" dirty="0"/>
          </a:p>
        </p:txBody>
      </p:sp>
      <p:sp>
        <p:nvSpPr>
          <p:cNvPr id="20" name="Shape 17"/>
          <p:cNvSpPr/>
          <p:nvPr/>
        </p:nvSpPr>
        <p:spPr>
          <a:xfrm>
            <a:off x="1192649" y="6301264"/>
            <a:ext cx="12244983" cy="480536"/>
          </a:xfrm>
          <a:prstGeom prst="rect">
            <a:avLst/>
          </a:prstGeom>
          <a:solidFill>
            <a:srgbClr val="000000">
              <a:alpha val="4000"/>
            </a:srgbClr>
          </a:solidFill>
          <a:ln/>
        </p:spPr>
        <p:txBody>
          <a:bodyPr/>
          <a:lstStyle/>
          <a:p>
            <a:endParaRPr lang="es-MX"/>
          </a:p>
        </p:txBody>
      </p:sp>
      <p:sp>
        <p:nvSpPr>
          <p:cNvPr id="21" name="Text 18"/>
          <p:cNvSpPr/>
          <p:nvPr/>
        </p:nvSpPr>
        <p:spPr>
          <a:xfrm>
            <a:off x="1365171" y="6412230"/>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Each environment is different</a:t>
            </a:r>
            <a:endParaRPr lang="en-US" sz="1350" dirty="0"/>
          </a:p>
        </p:txBody>
      </p:sp>
      <p:sp>
        <p:nvSpPr>
          <p:cNvPr id="22" name="Text 19"/>
          <p:cNvSpPr/>
          <p:nvPr/>
        </p:nvSpPr>
        <p:spPr>
          <a:xfrm>
            <a:off x="7491413" y="6412230"/>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Tweak the rewards to acknowledge every different scenario</a:t>
            </a:r>
            <a:endParaRPr lang="en-US" sz="1350" dirty="0"/>
          </a:p>
        </p:txBody>
      </p:sp>
      <p:sp>
        <p:nvSpPr>
          <p:cNvPr id="23" name="Text 20"/>
          <p:cNvSpPr/>
          <p:nvPr/>
        </p:nvSpPr>
        <p:spPr>
          <a:xfrm>
            <a:off x="1185029" y="6983373"/>
            <a:ext cx="12260223" cy="517208"/>
          </a:xfrm>
          <a:prstGeom prst="rect">
            <a:avLst/>
          </a:prstGeom>
          <a:noFill/>
          <a:ln/>
        </p:spPr>
        <p:txBody>
          <a:bodyPr wrap="squar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These solutions were crucial in shaping the AI agents' behavior to more closely mimic real-world attack patterns and improve the overall effectiveness of the simulations. By addressing these challenges, we ensured that the AI's learning process was more aligned with the complexities of actual brute force attack scenarios.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8C35F-B809-357D-39E3-E35FF18D106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3C457DE-984D-FF8E-FAE9-E8E54399B113}"/>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1 – With Network protection</a:t>
            </a:r>
            <a:endParaRPr lang="en-US" sz="3600" dirty="0"/>
          </a:p>
        </p:txBody>
      </p:sp>
      <p:pic>
        <p:nvPicPr>
          <p:cNvPr id="4" name="Picture 3" descr="A screen shot of a graph&#10;&#10;Description automatically generated">
            <a:extLst>
              <a:ext uri="{FF2B5EF4-FFF2-40B4-BE49-F238E27FC236}">
                <a16:creationId xmlns:a16="http://schemas.microsoft.com/office/drawing/2014/main" id="{3161443D-1184-679B-9F05-2DAE050B1B6F}"/>
              </a:ext>
            </a:extLst>
          </p:cNvPr>
          <p:cNvPicPr>
            <a:picLocks noChangeAspect="1"/>
          </p:cNvPicPr>
          <p:nvPr/>
        </p:nvPicPr>
        <p:blipFill>
          <a:blip r:embed="rId2"/>
          <a:stretch>
            <a:fillRect/>
          </a:stretch>
        </p:blipFill>
        <p:spPr>
          <a:xfrm>
            <a:off x="535772" y="1652244"/>
            <a:ext cx="13784599" cy="4925112"/>
          </a:xfrm>
          <a:prstGeom prst="rect">
            <a:avLst/>
          </a:prstGeom>
        </p:spPr>
      </p:pic>
      <p:sp>
        <p:nvSpPr>
          <p:cNvPr id="5" name="Text 6">
            <a:extLst>
              <a:ext uri="{FF2B5EF4-FFF2-40B4-BE49-F238E27FC236}">
                <a16:creationId xmlns:a16="http://schemas.microsoft.com/office/drawing/2014/main" id="{81CEED21-26CF-EF3B-5914-39719A540B3D}"/>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Heavily penalized other actions</a:t>
            </a:r>
          </a:p>
          <a:p>
            <a:pPr marL="0" indent="0" algn="l">
              <a:lnSpc>
                <a:spcPts val="2100"/>
              </a:lnSpc>
              <a:buNone/>
            </a:pPr>
            <a:r>
              <a:rPr lang="en-US" sz="1400" dirty="0">
                <a:solidFill>
                  <a:srgbClr val="3D3838"/>
                </a:solidFill>
                <a:latin typeface="Source Sans Pro" pitchFamily="34" charset="0"/>
                <a:ea typeface="Source Sans Pro" pitchFamily="34" charset="-122"/>
              </a:rPr>
              <a:t>At the end, still does random actions but did its work.</a:t>
            </a:r>
          </a:p>
          <a:p>
            <a:pPr marL="0" indent="0" algn="l">
              <a:lnSpc>
                <a:spcPts val="2100"/>
              </a:lnSpc>
              <a:buNone/>
            </a:pPr>
            <a:r>
              <a:rPr lang="en-US" sz="1400" dirty="0">
                <a:solidFill>
                  <a:srgbClr val="3D3838"/>
                </a:solidFill>
                <a:latin typeface="Source Sans Pro" pitchFamily="34" charset="0"/>
                <a:ea typeface="Source Sans Pro" pitchFamily="34" charset="-122"/>
              </a:rPr>
              <a:t>What to improve: Reward time taken so it stops doing random stuff </a:t>
            </a:r>
            <a:endParaRPr lang="en-US" sz="1400" dirty="0"/>
          </a:p>
        </p:txBody>
      </p:sp>
    </p:spTree>
    <p:extLst>
      <p:ext uri="{BB962C8B-B14F-4D97-AF65-F5344CB8AC3E}">
        <p14:creationId xmlns:p14="http://schemas.microsoft.com/office/powerpoint/2010/main" val="3453455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D4D58606-1B0B-7C21-B37B-0577B0143461}"/>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2 – No Network protection</a:t>
            </a:r>
            <a:endParaRPr lang="en-US" sz="3600" dirty="0"/>
          </a:p>
        </p:txBody>
      </p:sp>
      <p:sp>
        <p:nvSpPr>
          <p:cNvPr id="5" name="Text 6">
            <a:extLst>
              <a:ext uri="{FF2B5EF4-FFF2-40B4-BE49-F238E27FC236}">
                <a16:creationId xmlns:a16="http://schemas.microsoft.com/office/drawing/2014/main" id="{349BCF97-129F-51EE-16B1-B048F0FBD028}"/>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Still penalizing different strategies than doing an attempt. Heavily penalize blocks</a:t>
            </a:r>
          </a:p>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After 20k rounds, it starts getting the idea that need to change strategy from time to time</a:t>
            </a:r>
          </a:p>
        </p:txBody>
      </p:sp>
      <p:pic>
        <p:nvPicPr>
          <p:cNvPr id="7" name="Picture 6" descr="A screen shot of a graph&#10;&#10;Description automatically generated">
            <a:extLst>
              <a:ext uri="{FF2B5EF4-FFF2-40B4-BE49-F238E27FC236}">
                <a16:creationId xmlns:a16="http://schemas.microsoft.com/office/drawing/2014/main" id="{A36F4358-6821-700E-4D9E-11CD3124DD8F}"/>
              </a:ext>
            </a:extLst>
          </p:cNvPr>
          <p:cNvPicPr>
            <a:picLocks noChangeAspect="1"/>
          </p:cNvPicPr>
          <p:nvPr/>
        </p:nvPicPr>
        <p:blipFill>
          <a:blip r:embed="rId2"/>
          <a:stretch>
            <a:fillRect/>
          </a:stretch>
        </p:blipFill>
        <p:spPr>
          <a:xfrm>
            <a:off x="332400" y="1714165"/>
            <a:ext cx="13965599" cy="4801270"/>
          </a:xfrm>
          <a:prstGeom prst="rect">
            <a:avLst/>
          </a:prstGeom>
        </p:spPr>
      </p:pic>
    </p:spTree>
    <p:extLst>
      <p:ext uri="{BB962C8B-B14F-4D97-AF65-F5344CB8AC3E}">
        <p14:creationId xmlns:p14="http://schemas.microsoft.com/office/powerpoint/2010/main" val="1859730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259</TotalTime>
  <Words>2437</Words>
  <Application>Microsoft Office PowerPoint</Application>
  <PresentationFormat>Custom</PresentationFormat>
  <Paragraphs>199</Paragraphs>
  <Slides>20</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Source Sans Pro</vt:lpstr>
      <vt:lpstr>Arial</vt:lpstr>
      <vt:lpstr>Montserrat</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Flaco .</cp:lastModifiedBy>
  <cp:revision>4</cp:revision>
  <dcterms:created xsi:type="dcterms:W3CDTF">2024-12-03T06:54:18Z</dcterms:created>
  <dcterms:modified xsi:type="dcterms:W3CDTF">2024-12-03T22:12:31Z</dcterms:modified>
</cp:coreProperties>
</file>